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7" r:id="rId3"/>
    <p:sldId id="261" r:id="rId4"/>
    <p:sldId id="262" r:id="rId5"/>
    <p:sldId id="263" r:id="rId6"/>
    <p:sldId id="259" r:id="rId7"/>
    <p:sldId id="258" r:id="rId8"/>
    <p:sldId id="265" r:id="rId9"/>
    <p:sldId id="264" r:id="rId10"/>
    <p:sldId id="270" r:id="rId11"/>
    <p:sldId id="268" r:id="rId12"/>
    <p:sldId id="267" r:id="rId13"/>
    <p:sldId id="271" r:id="rId14"/>
    <p:sldId id="272" r:id="rId15"/>
    <p:sldId id="269" r:id="rId16"/>
    <p:sldId id="266" r:id="rId17"/>
    <p:sldId id="273" r:id="rId18"/>
    <p:sldId id="274" r:id="rId19"/>
    <p:sldId id="275" r:id="rId20"/>
    <p:sldId id="276" r:id="rId21"/>
    <p:sldId id="260" r:id="rId22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Light" panose="00000400000000000000" pitchFamily="2" charset="0"/>
      <p:regular r:id="rId28"/>
      <p:bold r:id="rId29"/>
      <p:italic r:id="rId30"/>
      <p:boldItalic r:id="rId31"/>
    </p:embeddedFont>
    <p:embeddedFont>
      <p:font typeface="Poppins SemiBold" panose="000007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b31f18f8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b31f18f8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b31f18f8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b31f18f8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136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b31f18f8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b31f18f8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2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b31f18f8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b31f18f8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466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b31f18f8b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b31f18f8b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b31f18f8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b31f18f8b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31f18f8b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31f18f8b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5700" y="859800"/>
            <a:ext cx="4020300" cy="24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5700" y="4107600"/>
            <a:ext cx="42483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080000" y="1958850"/>
            <a:ext cx="698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0D606D"/>
                </a:solidFill>
              </a:defRPr>
            </a:lvl1pPr>
            <a:lvl2pPr lvl="1">
              <a:buNone/>
              <a:defRPr>
                <a:solidFill>
                  <a:srgbClr val="0D606D"/>
                </a:solidFill>
              </a:defRPr>
            </a:lvl2pPr>
            <a:lvl3pPr lvl="2">
              <a:buNone/>
              <a:defRPr>
                <a:solidFill>
                  <a:srgbClr val="0D606D"/>
                </a:solidFill>
              </a:defRPr>
            </a:lvl3pPr>
            <a:lvl4pPr lvl="3">
              <a:buNone/>
              <a:defRPr>
                <a:solidFill>
                  <a:srgbClr val="0D606D"/>
                </a:solidFill>
              </a:defRPr>
            </a:lvl4pPr>
            <a:lvl5pPr lvl="4">
              <a:buNone/>
              <a:defRPr>
                <a:solidFill>
                  <a:srgbClr val="0D606D"/>
                </a:solidFill>
              </a:defRPr>
            </a:lvl5pPr>
            <a:lvl6pPr lvl="5">
              <a:buNone/>
              <a:defRPr>
                <a:solidFill>
                  <a:srgbClr val="0D606D"/>
                </a:solidFill>
              </a:defRPr>
            </a:lvl6pPr>
            <a:lvl7pPr lvl="6">
              <a:buNone/>
              <a:defRPr>
                <a:solidFill>
                  <a:srgbClr val="0D606D"/>
                </a:solidFill>
              </a:defRPr>
            </a:lvl7pPr>
            <a:lvl8pPr lvl="7">
              <a:buNone/>
              <a:defRPr>
                <a:solidFill>
                  <a:srgbClr val="0D606D"/>
                </a:solidFill>
              </a:defRPr>
            </a:lvl8pPr>
            <a:lvl9pPr lvl="8">
              <a:buNone/>
              <a:defRPr>
                <a:solidFill>
                  <a:srgbClr val="0D606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672450"/>
            <a:ext cx="548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355375"/>
            <a:ext cx="8520600" cy="30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79775"/>
            <a:ext cx="548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29850" y="2065025"/>
            <a:ext cx="548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265500" y="1425175"/>
            <a:ext cx="26385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265500" y="3144000"/>
            <a:ext cx="2386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2"/>
          </p:nvPr>
        </p:nvSpPr>
        <p:spPr>
          <a:xfrm>
            <a:off x="3972000" y="724075"/>
            <a:ext cx="480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0D606D"/>
                </a:solidFill>
              </a:defRPr>
            </a:lvl1pPr>
            <a:lvl2pPr lvl="1">
              <a:buNone/>
              <a:defRPr>
                <a:solidFill>
                  <a:srgbClr val="0D606D"/>
                </a:solidFill>
              </a:defRPr>
            </a:lvl2pPr>
            <a:lvl3pPr lvl="2">
              <a:buNone/>
              <a:defRPr>
                <a:solidFill>
                  <a:srgbClr val="0D606D"/>
                </a:solidFill>
              </a:defRPr>
            </a:lvl3pPr>
            <a:lvl4pPr lvl="3">
              <a:buNone/>
              <a:defRPr>
                <a:solidFill>
                  <a:srgbClr val="0D606D"/>
                </a:solidFill>
              </a:defRPr>
            </a:lvl4pPr>
            <a:lvl5pPr lvl="4">
              <a:buNone/>
              <a:defRPr>
                <a:solidFill>
                  <a:srgbClr val="0D606D"/>
                </a:solidFill>
              </a:defRPr>
            </a:lvl5pPr>
            <a:lvl6pPr lvl="5">
              <a:buNone/>
              <a:defRPr>
                <a:solidFill>
                  <a:srgbClr val="0D606D"/>
                </a:solidFill>
              </a:defRPr>
            </a:lvl6pPr>
            <a:lvl7pPr lvl="6">
              <a:buNone/>
              <a:defRPr>
                <a:solidFill>
                  <a:srgbClr val="0D606D"/>
                </a:solidFill>
              </a:defRPr>
            </a:lvl7pPr>
            <a:lvl8pPr lvl="7">
              <a:buNone/>
              <a:defRPr>
                <a:solidFill>
                  <a:srgbClr val="0D606D"/>
                </a:solidFill>
              </a:defRPr>
            </a:lvl8pPr>
            <a:lvl9pPr lvl="8">
              <a:buNone/>
              <a:defRPr>
                <a:solidFill>
                  <a:srgbClr val="0D606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0D606D"/>
                </a:solidFill>
              </a:defRPr>
            </a:lvl1pPr>
            <a:lvl2pPr lvl="1">
              <a:buNone/>
              <a:defRPr>
                <a:solidFill>
                  <a:srgbClr val="0D606D"/>
                </a:solidFill>
              </a:defRPr>
            </a:lvl2pPr>
            <a:lvl3pPr lvl="2">
              <a:buNone/>
              <a:defRPr>
                <a:solidFill>
                  <a:srgbClr val="0D606D"/>
                </a:solidFill>
              </a:defRPr>
            </a:lvl3pPr>
            <a:lvl4pPr lvl="3">
              <a:buNone/>
              <a:defRPr>
                <a:solidFill>
                  <a:srgbClr val="0D606D"/>
                </a:solidFill>
              </a:defRPr>
            </a:lvl4pPr>
            <a:lvl5pPr lvl="4">
              <a:buNone/>
              <a:defRPr>
                <a:solidFill>
                  <a:srgbClr val="0D606D"/>
                </a:solidFill>
              </a:defRPr>
            </a:lvl5pPr>
            <a:lvl6pPr lvl="5">
              <a:buNone/>
              <a:defRPr>
                <a:solidFill>
                  <a:srgbClr val="0D606D"/>
                </a:solidFill>
              </a:defRPr>
            </a:lvl6pPr>
            <a:lvl7pPr lvl="6">
              <a:buNone/>
              <a:defRPr>
                <a:solidFill>
                  <a:srgbClr val="0D606D"/>
                </a:solidFill>
              </a:defRPr>
            </a:lvl7pPr>
            <a:lvl8pPr lvl="7">
              <a:buNone/>
              <a:defRPr>
                <a:solidFill>
                  <a:srgbClr val="0D606D"/>
                </a:solidFill>
              </a:defRPr>
            </a:lvl8pPr>
            <a:lvl9pPr lvl="8">
              <a:buNone/>
              <a:defRPr>
                <a:solidFill>
                  <a:srgbClr val="0D606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79775"/>
            <a:ext cx="54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2AA5E"/>
              </a:buClr>
              <a:buSzPts val="2800"/>
              <a:buFont typeface="Poppins"/>
              <a:buNone/>
              <a:defRPr sz="2800" b="1">
                <a:solidFill>
                  <a:srgbClr val="52AA5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55375"/>
            <a:ext cx="8520600" cy="3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Char char="●"/>
              <a:defRPr sz="1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upsedaya/gojek-app-reviews-bahasa-indonesi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ctrTitle"/>
          </p:nvPr>
        </p:nvSpPr>
        <p:spPr>
          <a:xfrm>
            <a:off x="215700" y="859800"/>
            <a:ext cx="4356300" cy="24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OPTIMASI KEPUASAN PELANGGAN GOJEK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215700" y="4107600"/>
            <a:ext cx="42483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MEMANFAATKAN ANALISIS SENTIMEN, KLASIFIKASI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SVM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DAN REKOMENDASI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TQM</a:t>
            </a:r>
            <a:endParaRPr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0258-CA77-4810-8C43-D71D547C0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33" y="112091"/>
            <a:ext cx="6482495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KUALITAS APLIKASI YANG STAGNAN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7C402-4E0A-45D3-A23C-A220ABCE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1" y="741325"/>
            <a:ext cx="8043406" cy="37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53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54A8-2654-4F07-9406-BA00958A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999500"/>
            <a:ext cx="2755606" cy="869790"/>
          </a:xfrm>
        </p:spPr>
        <p:txBody>
          <a:bodyPr>
            <a:normAutofit fontScale="90000"/>
          </a:bodyPr>
          <a:lstStyle/>
          <a:p>
            <a:r>
              <a:rPr lang="en-US" dirty="0"/>
              <a:t>WORDCLOUD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32CC9-828D-4924-B0EB-0245BE5D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2755" y="2524190"/>
            <a:ext cx="4670616" cy="2524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03579-D2C9-46EB-B0F0-CE7C141D0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52" y="37180"/>
            <a:ext cx="4689019" cy="25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2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CB72-0140-4A98-B5E6-18C8A43F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34" y="1765833"/>
            <a:ext cx="2835509" cy="1482300"/>
          </a:xfrm>
        </p:spPr>
        <p:txBody>
          <a:bodyPr>
            <a:normAutofit fontScale="90000"/>
          </a:bodyPr>
          <a:lstStyle/>
          <a:p>
            <a:r>
              <a:rPr lang="en-US" dirty="0"/>
              <a:t>PENERAAPAN METODE SVM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16A7E-E903-48EA-A2D2-3B2FDACEB7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ID" b="1" dirty="0">
                <a:latin typeface="Poppins" panose="00000500000000000000" pitchFamily="2" charset="0"/>
                <a:cs typeface="Poppins" panose="00000500000000000000" pitchFamily="2" charset="0"/>
              </a:rPr>
              <a:t>SVM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memberikan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fondasi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kokoh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bagi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pemodelan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presisi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membuka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pintu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bagi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prediksi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handal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keputusan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cerdas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b="1" dirty="0">
                <a:latin typeface="Poppins" panose="00000500000000000000" pitchFamily="2" charset="0"/>
                <a:cs typeface="Poppins" panose="00000500000000000000" pitchFamily="2" charset="0"/>
              </a:rPr>
              <a:t>SVM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memprediksi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apakah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suatu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ulasan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pelanggan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bersifat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 err="1">
                <a:latin typeface="Poppins" panose="00000500000000000000" pitchFamily="2" charset="0"/>
                <a:cs typeface="Poppins" panose="00000500000000000000" pitchFamily="2" charset="0"/>
              </a:rPr>
              <a:t>positif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b="1" dirty="0">
                <a:latin typeface="Poppins" panose="00000500000000000000" pitchFamily="2" charset="0"/>
                <a:cs typeface="Poppins" panose="00000500000000000000" pitchFamily="2" charset="0"/>
              </a:rPr>
              <a:t>negative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berdasarkan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teks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ulasannya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26469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D999-7D3E-462A-A098-2A454B29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50" y="247265"/>
            <a:ext cx="54843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HASIL METODE SVM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9221-E67A-45E7-9982-D7D2D34FE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6447" y="1355375"/>
            <a:ext cx="4034118" cy="30468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dirty="0"/>
              <a:t>Hasil </a:t>
            </a:r>
            <a:r>
              <a:rPr lang="en-US" dirty="0" err="1"/>
              <a:t>dari</a:t>
            </a:r>
            <a:r>
              <a:rPr lang="en-US" dirty="0"/>
              <a:t> model </a:t>
            </a:r>
            <a:r>
              <a:rPr lang="en-US" b="1" dirty="0"/>
              <a:t>SVM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yang </a:t>
            </a:r>
            <a:r>
              <a:rPr lang="en-US" dirty="0" err="1"/>
              <a:t>tinggi</a:t>
            </a:r>
            <a:r>
              <a:rPr lang="en-US" dirty="0"/>
              <a:t> pada </a:t>
            </a:r>
            <a:r>
              <a:rPr lang="en-US" b="1" dirty="0"/>
              <a:t>90,.3% </a:t>
            </a:r>
            <a:r>
              <a:rPr lang="en-US" dirty="0"/>
              <a:t>, yang </a:t>
            </a:r>
            <a:r>
              <a:rPr lang="en-US" dirty="0" err="1"/>
              <a:t>artinya</a:t>
            </a:r>
            <a:r>
              <a:rPr lang="en-US" dirty="0"/>
              <a:t> model </a:t>
            </a:r>
            <a:r>
              <a:rPr lang="en-US" b="1" dirty="0"/>
              <a:t>SVM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model yang </a:t>
            </a:r>
            <a:r>
              <a:rPr lang="en-US" dirty="0" err="1"/>
              <a:t>kuat</a:t>
            </a:r>
            <a:endParaRPr lang="en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291F4C-23F7-4259-8F79-C8E5F4119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85531"/>
              </p:ext>
            </p:extLst>
          </p:nvPr>
        </p:nvGraphicFramePr>
        <p:xfrm>
          <a:off x="311700" y="1355375"/>
          <a:ext cx="45627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639">
                  <a:extLst>
                    <a:ext uri="{9D8B030D-6E8A-4147-A177-3AD203B41FA5}">
                      <a16:colId xmlns:a16="http://schemas.microsoft.com/office/drawing/2014/main" val="2027067718"/>
                    </a:ext>
                  </a:extLst>
                </a:gridCol>
                <a:gridCol w="924094">
                  <a:extLst>
                    <a:ext uri="{9D8B030D-6E8A-4147-A177-3AD203B41FA5}">
                      <a16:colId xmlns:a16="http://schemas.microsoft.com/office/drawing/2014/main" val="2783899060"/>
                    </a:ext>
                  </a:extLst>
                </a:gridCol>
                <a:gridCol w="777780">
                  <a:extLst>
                    <a:ext uri="{9D8B030D-6E8A-4147-A177-3AD203B41FA5}">
                      <a16:colId xmlns:a16="http://schemas.microsoft.com/office/drawing/2014/main" val="2632743252"/>
                    </a:ext>
                  </a:extLst>
                </a:gridCol>
                <a:gridCol w="778805">
                  <a:extLst>
                    <a:ext uri="{9D8B030D-6E8A-4147-A177-3AD203B41FA5}">
                      <a16:colId xmlns:a16="http://schemas.microsoft.com/office/drawing/2014/main" val="177533608"/>
                    </a:ext>
                  </a:extLst>
                </a:gridCol>
                <a:gridCol w="819382">
                  <a:extLst>
                    <a:ext uri="{9D8B030D-6E8A-4147-A177-3AD203B41FA5}">
                      <a16:colId xmlns:a16="http://schemas.microsoft.com/office/drawing/2014/main" val="2086164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precision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recall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f1-score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support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85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 </a:t>
                      </a:r>
                      <a:r>
                        <a:rPr lang="en-ID" dirty="0" err="1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Positif</a:t>
                      </a:r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0.93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0.93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0.93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32230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40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dirty="0" err="1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negatif</a:t>
                      </a:r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0.83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0.83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0.83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12771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03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accuracy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0.90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45001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4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macro </a:t>
                      </a:r>
                      <a:r>
                        <a:rPr lang="en-ID" dirty="0" err="1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avg</a:t>
                      </a:r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0.88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0.88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0.88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45001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weighted </a:t>
                      </a:r>
                      <a:r>
                        <a:rPr lang="en-ID" dirty="0" err="1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avg</a:t>
                      </a:r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0.90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0.90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0.90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Popins"/>
                          <a:sym typeface="Arial"/>
                        </a:rPr>
                        <a:t>45001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59312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22C84DD-1EC4-460F-ADAA-87F2BACE1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72849"/>
              </p:ext>
            </p:extLst>
          </p:nvPr>
        </p:nvGraphicFramePr>
        <p:xfrm>
          <a:off x="311700" y="3623952"/>
          <a:ext cx="19991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129">
                  <a:extLst>
                    <a:ext uri="{9D8B030D-6E8A-4147-A177-3AD203B41FA5}">
                      <a16:colId xmlns:a16="http://schemas.microsoft.com/office/drawing/2014/main" val="2612775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D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Popins"/>
                          <a:ea typeface="+mn-ea"/>
                          <a:cs typeface="+mn-cs"/>
                          <a:sym typeface="Arial"/>
                        </a:rPr>
                        <a:t>Accuracy: 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56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Popins"/>
                          <a:ea typeface="+mn-ea"/>
                          <a:cs typeface="+mn-cs"/>
                          <a:sym typeface="Arial"/>
                        </a:rPr>
                        <a:t>0.9032243727917157</a:t>
                      </a:r>
                      <a:endParaRPr lang="en-ID" dirty="0">
                        <a:solidFill>
                          <a:schemeClr val="tx1"/>
                        </a:solidFill>
                        <a:latin typeface="Popin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016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79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BBAB-DBE0-41CC-842C-5CE8013C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50" y="609697"/>
            <a:ext cx="54843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TESTING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B7509-93BC-42A3-B18A-1862664DE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052726"/>
            <a:ext cx="8520600" cy="133101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1400" dirty="0" err="1"/>
              <a:t>Tebel</a:t>
            </a:r>
            <a:r>
              <a:rPr lang="en-US" sz="1400" dirty="0"/>
              <a:t> di </a:t>
            </a:r>
            <a:r>
              <a:rPr lang="en-US" sz="1400" dirty="0" err="1"/>
              <a:t>atas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hasil</a:t>
            </a:r>
            <a:r>
              <a:rPr lang="en-US" sz="1400" dirty="0"/>
              <a:t> test </a:t>
            </a:r>
            <a:r>
              <a:rPr lang="en-US" sz="1400" dirty="0" err="1"/>
              <a:t>menggunaan</a:t>
            </a:r>
            <a:r>
              <a:rPr lang="en-US" sz="1400" dirty="0"/>
              <a:t> SVM </a:t>
            </a:r>
          </a:p>
          <a:p>
            <a:pPr marL="114300" indent="0" algn="ctr">
              <a:buNone/>
            </a:pPr>
            <a:endParaRPr lang="en-ID" sz="1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329D47F-4CFA-4C48-85AD-E5685AB67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763705"/>
              </p:ext>
            </p:extLst>
          </p:nvPr>
        </p:nvGraphicFramePr>
        <p:xfrm>
          <a:off x="1524000" y="1375009"/>
          <a:ext cx="6096000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706">
                  <a:extLst>
                    <a:ext uri="{9D8B030D-6E8A-4147-A177-3AD203B41FA5}">
                      <a16:colId xmlns:a16="http://schemas.microsoft.com/office/drawing/2014/main" val="86887416"/>
                    </a:ext>
                  </a:extLst>
                </a:gridCol>
                <a:gridCol w="3481294">
                  <a:extLst>
                    <a:ext uri="{9D8B030D-6E8A-4147-A177-3AD203B41FA5}">
                      <a16:colId xmlns:a16="http://schemas.microsoft.com/office/drawing/2014/main" val="8004305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5557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Test</a:t>
                      </a:r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kalimat</a:t>
                      </a:r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Hasil</a:t>
                      </a:r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2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</a:t>
                      </a:r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dirty="0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promo </a:t>
                      </a:r>
                      <a:r>
                        <a:rPr lang="en-ID" dirty="0" err="1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gojek</a:t>
                      </a:r>
                      <a:r>
                        <a:rPr lang="en-ID" dirty="0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 </a:t>
                      </a:r>
                      <a:r>
                        <a:rPr lang="en-ID" dirty="0" err="1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mantap</a:t>
                      </a:r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  <a:p>
                      <a:pPr algn="l"/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 err="1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Positif</a:t>
                      </a:r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1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</a:t>
                      </a:r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promo </a:t>
                      </a:r>
                      <a:r>
                        <a:rPr lang="en-ID" dirty="0" err="1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gojek</a:t>
                      </a:r>
                      <a:r>
                        <a:rPr lang="en-ID" dirty="0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 </a:t>
                      </a:r>
                      <a:r>
                        <a:rPr lang="en-ID" dirty="0" err="1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mantap</a:t>
                      </a:r>
                      <a:r>
                        <a:rPr lang="en-ID" dirty="0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, </a:t>
                      </a:r>
                      <a:r>
                        <a:rPr lang="en-ID" dirty="0" err="1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tapi</a:t>
                      </a:r>
                      <a:r>
                        <a:rPr lang="en-ID" dirty="0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 </a:t>
                      </a:r>
                      <a:r>
                        <a:rPr lang="en-ID" dirty="0" err="1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aplikasi</a:t>
                      </a:r>
                      <a:r>
                        <a:rPr lang="en-ID" dirty="0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 </a:t>
                      </a:r>
                      <a:r>
                        <a:rPr lang="en-ID" dirty="0" err="1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sering</a:t>
                      </a:r>
                      <a:r>
                        <a:rPr lang="en-ID" dirty="0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 </a:t>
                      </a:r>
                      <a:r>
                        <a:rPr lang="en-ID" dirty="0" err="1">
                          <a:latin typeface="Poppins" panose="00000500000000000000" pitchFamily="2" charset="0"/>
                          <a:cs typeface="Poppins" panose="00000500000000000000" pitchFamily="2" charset="0"/>
                          <a:sym typeface="Arial"/>
                        </a:rPr>
                        <a:t>bermasalah</a:t>
                      </a:r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Negatif</a:t>
                      </a:r>
                      <a:endParaRPr lang="en-ID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235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20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7567-A3C5-4FF2-BC68-C1B33393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5" y="1389316"/>
            <a:ext cx="3239700" cy="1482300"/>
          </a:xfrm>
        </p:spPr>
        <p:txBody>
          <a:bodyPr>
            <a:normAutofit/>
          </a:bodyPr>
          <a:lstStyle/>
          <a:p>
            <a:pPr algn="ctr"/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REKOMENDASI</a:t>
            </a:r>
            <a:r>
              <a:rPr lang="en-ID" b="1" i="0" dirty="0">
                <a:solidFill>
                  <a:srgbClr val="ECECEC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BISNIS</a:t>
            </a: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61329-4F50-42B7-AECB-ADE45C63A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34" y="3081246"/>
            <a:ext cx="3015583" cy="6301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Total Quality Management</a:t>
            </a:r>
          </a:p>
          <a:p>
            <a:pPr algn="ctr"/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(TQM)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86AC0-A3E6-4800-9095-65724F8A2C2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en-ID" b="1" dirty="0">
                <a:latin typeface="Poppins" panose="00000500000000000000" pitchFamily="2" charset="0"/>
                <a:cs typeface="Poppins" panose="00000500000000000000" pitchFamily="2" charset="0"/>
              </a:rPr>
              <a:t>Total Quality Management (TQM)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pendekatan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manajemen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berfokus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peningkatan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kualitas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menyeluruh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semua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aspek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operasional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organisasi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14300" indent="0" algn="just">
              <a:buNone/>
            </a:pP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14300" indent="0" algn="just">
              <a:buNone/>
            </a:pPr>
            <a:r>
              <a:rPr lang="en-ID" b="1" dirty="0">
                <a:latin typeface="Poppins" panose="00000500000000000000" pitchFamily="2" charset="0"/>
                <a:cs typeface="Poppins" panose="00000500000000000000" pitchFamily="2" charset="0"/>
              </a:rPr>
              <a:t>TQM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fondasi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strategis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kepuasan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pelanggan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kinerja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layanan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14300" indent="0" algn="just">
              <a:buNone/>
            </a:pP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60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E30787-4F70-4D66-8C54-649E54006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9621" y="527974"/>
            <a:ext cx="4277108" cy="4277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6588B-AFBF-4EFA-9E9A-66E02844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14" y="672450"/>
            <a:ext cx="7290372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BEBERAPA TEMUAN YANG PERLU DI PERBAIKI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7EDCE-EA2C-454B-BED2-CA91C0C8B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08094"/>
            <a:ext cx="8520600" cy="2905069"/>
          </a:xfrm>
        </p:spPr>
        <p:txBody>
          <a:bodyPr>
            <a:normAutofit/>
          </a:bodyPr>
          <a:lstStyle/>
          <a:p>
            <a:r>
              <a:rPr lang="en-US" sz="1400" dirty="0" err="1"/>
              <a:t>Interaksi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pengguna</a:t>
            </a:r>
            <a:r>
              <a:rPr lang="en-US" sz="1400" dirty="0"/>
              <a:t> yang </a:t>
            </a:r>
            <a:r>
              <a:rPr lang="en-US" sz="1400" dirty="0" err="1"/>
              <a:t>menurun</a:t>
            </a:r>
            <a:endParaRPr lang="en-US" sz="1400" dirty="0"/>
          </a:p>
          <a:p>
            <a:r>
              <a:rPr lang="en-US" sz="1400" dirty="0" err="1"/>
              <a:t>Kualitas</a:t>
            </a:r>
            <a:r>
              <a:rPr lang="en-US" sz="1400" dirty="0"/>
              <a:t> </a:t>
            </a:r>
            <a:r>
              <a:rPr lang="en-US" sz="1400" dirty="0" err="1"/>
              <a:t>layanan</a:t>
            </a:r>
            <a:r>
              <a:rPr lang="en-US" sz="1400" dirty="0"/>
              <a:t> </a:t>
            </a:r>
            <a:r>
              <a:rPr lang="en-US" sz="1400" dirty="0" err="1"/>
              <a:t>konsumen</a:t>
            </a:r>
            <a:r>
              <a:rPr lang="en-US" sz="1400" dirty="0"/>
              <a:t>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stabil</a:t>
            </a:r>
            <a:endParaRPr lang="en-US" sz="1400" dirty="0"/>
          </a:p>
          <a:p>
            <a:r>
              <a:rPr lang="en-US" sz="1400" dirty="0" err="1"/>
              <a:t>Menurunya</a:t>
            </a:r>
            <a:r>
              <a:rPr lang="en-US" sz="1400" dirty="0"/>
              <a:t> </a:t>
            </a:r>
            <a:r>
              <a:rPr lang="en-US" sz="1400" dirty="0" err="1"/>
              <a:t>reputasi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endParaRPr lang="en-US" sz="1400" dirty="0"/>
          </a:p>
          <a:p>
            <a:r>
              <a:rPr lang="en-US" sz="1400" dirty="0"/>
              <a:t>Update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aplikasi</a:t>
            </a:r>
            <a:r>
              <a:rPr lang="en-US" sz="1400" dirty="0"/>
              <a:t> yang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berdampak</a:t>
            </a:r>
            <a:r>
              <a:rPr lang="en-US" sz="1400" dirty="0"/>
              <a:t> </a:t>
            </a:r>
            <a:r>
              <a:rPr lang="en-US" sz="1400" dirty="0" err="1"/>
              <a:t>positif</a:t>
            </a:r>
            <a:endParaRPr lang="en-US" sz="1400" dirty="0"/>
          </a:p>
          <a:p>
            <a:r>
              <a:rPr lang="en-US" sz="1400" dirty="0" err="1"/>
              <a:t>Tren</a:t>
            </a:r>
            <a:r>
              <a:rPr lang="en-US" sz="1400" dirty="0"/>
              <a:t> </a:t>
            </a:r>
            <a:r>
              <a:rPr lang="en-US" sz="1400" dirty="0" err="1"/>
              <a:t>kompetitif</a:t>
            </a:r>
            <a:endParaRPr lang="en-US" sz="1400" dirty="0"/>
          </a:p>
          <a:p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254446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FFD0-5701-4139-B6A9-D59BB5BF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2" y="547723"/>
            <a:ext cx="8837815" cy="572700"/>
          </a:xfrm>
        </p:spPr>
        <p:txBody>
          <a:bodyPr>
            <a:normAutofit fontScale="90000"/>
          </a:bodyPr>
          <a:lstStyle/>
          <a:p>
            <a:pPr marL="114300" indent="0" algn="ctr">
              <a:buNone/>
            </a:pPr>
            <a:r>
              <a:rPr lang="en-ID" dirty="0"/>
              <a:t>MENERAPKAN SIKLUS PDCA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994CF9-D3DE-4CD7-BC5E-4EA3580D4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2736" y="1157252"/>
            <a:ext cx="34385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1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81D28-9A7C-41E1-B7EF-94CF28ECD9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200" y1="70350" x2="55700" y2="46300"/>
                        <a14:foregroundMark x1="55700" y1="46300" x2="55750" y2="33900"/>
                        <a14:foregroundMark x1="55750" y1="33900" x2="55600" y2="33600"/>
                        <a14:foregroundMark x1="54250" y1="46200" x2="48600" y2="54350"/>
                        <a14:foregroundMark x1="48600" y1="54350" x2="38600" y2="53150"/>
                        <a14:foregroundMark x1="38600" y1="53150" x2="38600" y2="53150"/>
                        <a14:foregroundMark x1="12500" y1="71900" x2="10200" y2="68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2043" y="1018151"/>
            <a:ext cx="3478696" cy="3478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A15E7-94EA-4DAD-BE76-61514810F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8" y="735203"/>
            <a:ext cx="8695764" cy="779832"/>
          </a:xfrm>
        </p:spPr>
        <p:txBody>
          <a:bodyPr>
            <a:normAutofit fontScale="90000"/>
          </a:bodyPr>
          <a:lstStyle/>
          <a:p>
            <a:pPr algn="ctr"/>
            <a:r>
              <a:rPr lang="en-ID" sz="2800" dirty="0"/>
              <a:t>MELAKUKAN PELATIHAN STAF UNTUK MENINGKATKAN KETERAMPILAN LAYANAN PELANGGAN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1B11E-8D67-46D4-8E54-3A63586C5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38081"/>
            <a:ext cx="8520600" cy="1638837"/>
          </a:xfrm>
        </p:spPr>
        <p:txBody>
          <a:bodyPr>
            <a:noAutofit/>
          </a:bodyPr>
          <a:lstStyle/>
          <a:p>
            <a:pPr algn="just"/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edukasi</a:t>
            </a:r>
            <a:r>
              <a:rPr lang="en-ID" sz="1400" dirty="0"/>
              <a:t>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b="1" dirty="0"/>
              <a:t>DRIVER</a:t>
            </a:r>
            <a:r>
              <a:rPr lang="en-ID" sz="1400" dirty="0"/>
              <a:t> </a:t>
            </a:r>
            <a:r>
              <a:rPr lang="en-ID" sz="1400" dirty="0" err="1"/>
              <a:t>ojol</a:t>
            </a:r>
            <a:r>
              <a:rPr lang="en-ID" sz="1400" dirty="0"/>
              <a:t> </a:t>
            </a:r>
            <a:r>
              <a:rPr lang="en-ID" sz="1400" dirty="0" err="1"/>
              <a:t>tentang</a:t>
            </a:r>
            <a:r>
              <a:rPr lang="en-ID" sz="1400" dirty="0"/>
              <a:t> tata </a:t>
            </a:r>
            <a:r>
              <a:rPr lang="en-ID" sz="1400" dirty="0" err="1"/>
              <a:t>cara</a:t>
            </a:r>
            <a:r>
              <a:rPr lang="en-ID" sz="1400" dirty="0"/>
              <a:t> </a:t>
            </a:r>
            <a:r>
              <a:rPr lang="en-ID" sz="1400" dirty="0" err="1"/>
              <a:t>pengambilan</a:t>
            </a:r>
            <a:r>
              <a:rPr lang="en-ID" sz="1400" dirty="0"/>
              <a:t> </a:t>
            </a:r>
            <a:r>
              <a:rPr lang="en-ID" sz="1400" dirty="0" err="1"/>
              <a:t>atau</a:t>
            </a:r>
            <a:r>
              <a:rPr lang="en-ID" sz="1400" dirty="0"/>
              <a:t> </a:t>
            </a:r>
            <a:r>
              <a:rPr lang="en-ID" sz="1400" dirty="0" err="1"/>
              <a:t>pemrosesan</a:t>
            </a:r>
            <a:r>
              <a:rPr lang="en-ID" sz="1400" dirty="0"/>
              <a:t> order </a:t>
            </a:r>
            <a:r>
              <a:rPr lang="en-ID" sz="1400" dirty="0" err="1"/>
              <a:t>sesuai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ketentuan</a:t>
            </a:r>
            <a:r>
              <a:rPr lang="en-ID" sz="1400" dirty="0"/>
              <a:t> </a:t>
            </a:r>
            <a:r>
              <a:rPr lang="en-ID" sz="1400" dirty="0" err="1"/>
              <a:t>terbaru</a:t>
            </a:r>
            <a:r>
              <a:rPr lang="en-ID" sz="1400" dirty="0"/>
              <a:t> </a:t>
            </a:r>
            <a:r>
              <a:rPr lang="en-ID" sz="1400" dirty="0" err="1"/>
              <a:t>termasuk</a:t>
            </a:r>
            <a:r>
              <a:rPr lang="en-ID" sz="1400" dirty="0"/>
              <a:t> </a:t>
            </a:r>
            <a:r>
              <a:rPr lang="en-ID" sz="1400" dirty="0" err="1"/>
              <a:t>pelatihan</a:t>
            </a:r>
            <a:r>
              <a:rPr lang="en-ID" sz="1400" dirty="0"/>
              <a:t> </a:t>
            </a:r>
            <a:r>
              <a:rPr lang="en-ID" sz="1400" dirty="0" err="1"/>
              <a:t>komunikasi</a:t>
            </a:r>
            <a:r>
              <a:rPr lang="en-ID" sz="1400" dirty="0"/>
              <a:t>, </a:t>
            </a:r>
            <a:r>
              <a:rPr lang="en-ID" sz="1400" dirty="0" err="1"/>
              <a:t>manajemen</a:t>
            </a:r>
            <a:r>
              <a:rPr lang="en-ID" sz="1400" dirty="0"/>
              <a:t> </a:t>
            </a:r>
            <a:r>
              <a:rPr lang="en-ID" sz="1400" dirty="0" err="1"/>
              <a:t>waktu</a:t>
            </a:r>
            <a:r>
              <a:rPr lang="en-ID" sz="1400" dirty="0"/>
              <a:t>, dan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resolusi</a:t>
            </a:r>
            <a:r>
              <a:rPr lang="en-ID" sz="1400" dirty="0"/>
              <a:t> </a:t>
            </a:r>
            <a:r>
              <a:rPr lang="en-ID" sz="1400" dirty="0" err="1"/>
              <a:t>masalah</a:t>
            </a:r>
            <a:r>
              <a:rPr lang="en-ID" sz="1400" dirty="0"/>
              <a:t> </a:t>
            </a:r>
            <a:r>
              <a:rPr lang="en-ID" sz="1400" dirty="0" err="1"/>
              <a:t>melalui</a:t>
            </a:r>
            <a:r>
              <a:rPr lang="en-ID" sz="1400" dirty="0"/>
              <a:t> </a:t>
            </a:r>
            <a:r>
              <a:rPr lang="en-ID" sz="1400" dirty="0" err="1"/>
              <a:t>bantuan</a:t>
            </a:r>
            <a:r>
              <a:rPr lang="en-ID" sz="1400" dirty="0"/>
              <a:t> </a:t>
            </a:r>
            <a:r>
              <a:rPr lang="en-ID" sz="1400" dirty="0" err="1"/>
              <a:t>tim</a:t>
            </a:r>
            <a:r>
              <a:rPr lang="en-ID" sz="1400" dirty="0"/>
              <a:t> internal </a:t>
            </a:r>
            <a:r>
              <a:rPr lang="en-ID" sz="1400" dirty="0" err="1"/>
              <a:t>melalui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endParaRPr lang="en-ID" sz="1400" dirty="0"/>
          </a:p>
          <a:p>
            <a:pPr algn="just"/>
            <a:endParaRPr lang="en-ID" sz="1400" dirty="0"/>
          </a:p>
          <a:p>
            <a:pPr algn="just"/>
            <a:r>
              <a:rPr lang="en-ID" sz="1400" dirty="0" err="1"/>
              <a:t>Menyediakan</a:t>
            </a:r>
            <a:r>
              <a:rPr lang="en-ID" sz="1400" dirty="0"/>
              <a:t> </a:t>
            </a:r>
            <a:r>
              <a:rPr lang="en-ID" sz="1400" dirty="0" err="1"/>
              <a:t>pelatihan</a:t>
            </a:r>
            <a:r>
              <a:rPr lang="en-ID" sz="1400" dirty="0"/>
              <a:t> </a:t>
            </a:r>
            <a:r>
              <a:rPr lang="en-ID" sz="1400" dirty="0" err="1"/>
              <a:t>terhadap</a:t>
            </a:r>
            <a:r>
              <a:rPr lang="en-ID" sz="1400" dirty="0"/>
              <a:t> customer service yang </a:t>
            </a:r>
            <a:r>
              <a:rPr lang="en-ID" sz="1400" dirty="0" err="1"/>
              <a:t>terfokus</a:t>
            </a:r>
            <a:r>
              <a:rPr lang="en-ID" sz="1400" dirty="0"/>
              <a:t> dan </a:t>
            </a:r>
            <a:r>
              <a:rPr lang="en-ID" sz="1400" dirty="0" err="1"/>
              <a:t>relevan</a:t>
            </a:r>
            <a:r>
              <a:rPr lang="en-ID" sz="1400" dirty="0"/>
              <a:t> </a:t>
            </a:r>
            <a:r>
              <a:rPr lang="en-ID" sz="1400" dirty="0" err="1"/>
              <a:t>sesuai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sop dan </a:t>
            </a:r>
            <a:r>
              <a:rPr lang="en-ID" sz="1400" dirty="0" err="1"/>
              <a:t>situasi</a:t>
            </a:r>
            <a:r>
              <a:rPr lang="en-ID" sz="1400" dirty="0"/>
              <a:t> real di </a:t>
            </a:r>
            <a:r>
              <a:rPr lang="en-ID" sz="1400" dirty="0" err="1"/>
              <a:t>lapangan</a:t>
            </a:r>
            <a:r>
              <a:rPr lang="en-ID" sz="1400" dirty="0"/>
              <a:t>, dan juga tata </a:t>
            </a:r>
            <a:r>
              <a:rPr lang="en-ID" sz="1400" dirty="0" err="1"/>
              <a:t>cara</a:t>
            </a:r>
            <a:r>
              <a:rPr lang="en-ID" sz="1400" dirty="0"/>
              <a:t> </a:t>
            </a:r>
            <a:r>
              <a:rPr lang="en-ID" sz="1400" dirty="0" err="1"/>
              <a:t>menanggapi</a:t>
            </a:r>
            <a:r>
              <a:rPr lang="en-ID" sz="1400" dirty="0"/>
              <a:t> </a:t>
            </a:r>
            <a:r>
              <a:rPr lang="en-ID" sz="1400" dirty="0" err="1"/>
              <a:t>komplain</a:t>
            </a:r>
            <a:r>
              <a:rPr lang="en-ID" sz="1400" dirty="0"/>
              <a:t> customer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cara</a:t>
            </a:r>
            <a:r>
              <a:rPr lang="en-ID" sz="1400" dirty="0"/>
              <a:t> yang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baik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respon</a:t>
            </a:r>
            <a:r>
              <a:rPr lang="en-ID" sz="1400" dirty="0"/>
              <a:t> yang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cepat</a:t>
            </a:r>
            <a:endParaRPr lang="en-ID" sz="1400" dirty="0"/>
          </a:p>
          <a:p>
            <a:pPr algn="just"/>
            <a:endParaRPr lang="en-ID" sz="1400" dirty="0"/>
          </a:p>
          <a:p>
            <a:pPr marL="114300" indent="0" algn="just">
              <a:buNone/>
            </a:pP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91177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3158DF-FC89-4ABD-90D8-243F16EDB5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001384" y="1151746"/>
            <a:ext cx="3141232" cy="3141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81C4D2-7308-4278-8A87-ACB366B6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67" y="672450"/>
            <a:ext cx="7679304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D" dirty="0"/>
              <a:t>MEMBANGUN PROGRAM PEMULIHAN REPUTASI</a:t>
            </a:r>
            <a:br>
              <a:rPr lang="en-ID" dirty="0"/>
            </a:br>
            <a:br>
              <a:rPr lang="en-ID" dirty="0"/>
            </a:b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04B49-3670-4A3E-AE3D-BC698511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55375"/>
            <a:ext cx="8520600" cy="2929754"/>
          </a:xfrm>
        </p:spPr>
        <p:txBody>
          <a:bodyPr>
            <a:noAutofit/>
          </a:bodyPr>
          <a:lstStyle/>
          <a:p>
            <a:pPr marL="800100" lvl="1" indent="-342900" algn="just">
              <a:buFont typeface="+mj-lt"/>
              <a:buAutoNum type="arabicPeriod"/>
            </a:pP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Melibatkan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pelanggan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masyarakat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proses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perbaikan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mengadakan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survey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langsung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sangat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memungkingkan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membangun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hubungan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kuat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mampu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kepercayaan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pelanggan</a:t>
            </a: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Sampaikan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hasil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survei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langkah-langkah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perbaikan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diambil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kepada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pelanggan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masyarakat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Berikan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apresiasi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kepada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responden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atas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kontribusi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partisipasi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mereka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 proses </a:t>
            </a:r>
            <a:r>
              <a:rPr lang="en-ID" sz="1400" dirty="0" err="1">
                <a:latin typeface="Poppins" panose="00000500000000000000" pitchFamily="2" charset="0"/>
                <a:cs typeface="Poppins" panose="00000500000000000000" pitchFamily="2" charset="0"/>
              </a:rPr>
              <a:t>perbaikan</a:t>
            </a:r>
            <a:r>
              <a:rPr lang="en-ID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Berikan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insentif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kepada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pelanggan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terkena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dampak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masalah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loyalitas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memperbaiki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citra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perusahaan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457200" lvl="1" indent="0" algn="just">
              <a:buNone/>
            </a:pPr>
            <a:endParaRPr lang="en-ID" sz="1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lvl="1" indent="0" algn="just">
              <a:buNone/>
            </a:pP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14300" indent="0" algn="just">
              <a:buNone/>
            </a:pPr>
            <a:endParaRPr lang="en-ID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1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0;p12">
            <a:extLst>
              <a:ext uri="{FF2B5EF4-FFF2-40B4-BE49-F238E27FC236}">
                <a16:creationId xmlns:a16="http://schemas.microsoft.com/office/drawing/2014/main" id="{EDF8A093-4B3A-4295-BE1A-C02C330C799E}"/>
              </a:ext>
            </a:extLst>
          </p:cNvPr>
          <p:cNvSpPr txBox="1">
            <a:spLocks/>
          </p:cNvSpPr>
          <p:nvPr/>
        </p:nvSpPr>
        <p:spPr>
          <a:xfrm>
            <a:off x="129209" y="762585"/>
            <a:ext cx="8885582" cy="21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800" dirty="0" err="1"/>
              <a:t>Gojek</a:t>
            </a:r>
            <a:r>
              <a:rPr lang="en-US" sz="1800" b="0" dirty="0"/>
              <a:t> </a:t>
            </a:r>
            <a:r>
              <a:rPr lang="en-ID" sz="1800" b="0" dirty="0" err="1"/>
              <a:t>merupakan</a:t>
            </a:r>
            <a:r>
              <a:rPr lang="en-ID" sz="1800" b="0" dirty="0"/>
              <a:t> </a:t>
            </a:r>
            <a:r>
              <a:rPr lang="en-ID" sz="1800" b="0" dirty="0" err="1"/>
              <a:t>sebuah</a:t>
            </a:r>
            <a:r>
              <a:rPr lang="en-ID" sz="1800" b="0" dirty="0"/>
              <a:t> </a:t>
            </a:r>
            <a:r>
              <a:rPr lang="en-ID" sz="1800" b="0" dirty="0" err="1"/>
              <a:t>perusahaan</a:t>
            </a:r>
            <a:r>
              <a:rPr lang="en-ID" sz="1800" b="0" dirty="0"/>
              <a:t> </a:t>
            </a:r>
            <a:r>
              <a:rPr lang="en-ID" sz="1800" b="0" dirty="0" err="1"/>
              <a:t>teknologi</a:t>
            </a:r>
            <a:r>
              <a:rPr lang="en-ID" sz="1800" b="0" dirty="0"/>
              <a:t> </a:t>
            </a:r>
            <a:r>
              <a:rPr lang="en-ID" sz="1800" b="0" dirty="0" err="1"/>
              <a:t>asal</a:t>
            </a:r>
            <a:r>
              <a:rPr lang="en-ID" sz="1800" b="0" dirty="0"/>
              <a:t> Indonesia yang </a:t>
            </a:r>
            <a:r>
              <a:rPr lang="en-ID" sz="1800" b="0" dirty="0" err="1"/>
              <a:t>melayani</a:t>
            </a:r>
            <a:r>
              <a:rPr lang="en-ID" sz="1800" b="0" dirty="0"/>
              <a:t> </a:t>
            </a:r>
            <a:r>
              <a:rPr lang="en-ID" sz="1800" b="0" dirty="0" err="1"/>
              <a:t>angkutan</a:t>
            </a:r>
            <a:r>
              <a:rPr lang="en-ID" sz="1800" b="0" dirty="0"/>
              <a:t> </a:t>
            </a:r>
            <a:r>
              <a:rPr lang="en-ID" sz="1800" b="0" dirty="0" err="1"/>
              <a:t>melalui</a:t>
            </a:r>
            <a:r>
              <a:rPr lang="en-ID" sz="1800" b="0" dirty="0"/>
              <a:t> </a:t>
            </a:r>
            <a:r>
              <a:rPr lang="en-ID" sz="1800" b="0" dirty="0" err="1"/>
              <a:t>jasa</a:t>
            </a:r>
            <a:r>
              <a:rPr lang="en-ID" sz="1800" b="0" dirty="0"/>
              <a:t> ojek, yang mana </a:t>
            </a:r>
            <a:r>
              <a:rPr lang="en-ID" sz="1800" b="0" dirty="0" err="1"/>
              <a:t>aplikasinya</a:t>
            </a:r>
            <a:r>
              <a:rPr lang="en-ID" sz="1800" b="0" dirty="0"/>
              <a:t> </a:t>
            </a:r>
            <a:r>
              <a:rPr lang="en-ID" sz="1800" b="0" dirty="0" err="1"/>
              <a:t>bisa</a:t>
            </a:r>
            <a:r>
              <a:rPr lang="en-ID" sz="1800" b="0" dirty="0"/>
              <a:t> di </a:t>
            </a:r>
            <a:r>
              <a:rPr lang="en-ID" sz="1800" b="0" dirty="0" err="1"/>
              <a:t>unduh</a:t>
            </a:r>
            <a:r>
              <a:rPr lang="en-ID" sz="1800" b="0" dirty="0"/>
              <a:t> </a:t>
            </a:r>
            <a:r>
              <a:rPr lang="en-ID" sz="1800" b="0" dirty="0" err="1"/>
              <a:t>melalui</a:t>
            </a:r>
            <a:r>
              <a:rPr lang="en-ID" sz="1800" b="0" dirty="0"/>
              <a:t> </a:t>
            </a:r>
            <a:r>
              <a:rPr lang="en-ID" sz="1800" b="0" dirty="0" err="1"/>
              <a:t>playstore</a:t>
            </a:r>
            <a:r>
              <a:rPr lang="en-ID" sz="1800" b="0" dirty="0"/>
              <a:t> dan </a:t>
            </a:r>
            <a:r>
              <a:rPr lang="en-ID" sz="1800" b="0" dirty="0" err="1"/>
              <a:t>appstore</a:t>
            </a:r>
            <a:r>
              <a:rPr lang="en-ID" sz="1800" b="0" dirty="0"/>
              <a:t>. </a:t>
            </a:r>
            <a:r>
              <a:rPr lang="en-US" altLang="en-US" sz="1800" b="0" dirty="0" err="1"/>
              <a:t>Kepuasan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pelanggan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dapat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dilihat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dengan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membuat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sentimen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berdasarkan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opini</a:t>
            </a:r>
            <a:r>
              <a:rPr lang="en-US" altLang="en-US" sz="1800" b="0" dirty="0"/>
              <a:t> pada </a:t>
            </a:r>
            <a:r>
              <a:rPr lang="en-US" altLang="en-US" sz="1800" b="0" dirty="0" err="1"/>
              <a:t>ulasan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aplikasi</a:t>
            </a:r>
            <a:r>
              <a:rPr lang="en-US" altLang="en-US" sz="1800" b="0" dirty="0"/>
              <a:t>.  </a:t>
            </a:r>
            <a:r>
              <a:rPr lang="en-US" altLang="en-US" sz="1800" b="0" dirty="0" err="1"/>
              <a:t>melalui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pendapat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pengguna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layanan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dapat</a:t>
            </a:r>
            <a:r>
              <a:rPr lang="en-US" altLang="en-US" sz="1800" b="0" dirty="0"/>
              <a:t> di </a:t>
            </a:r>
            <a:r>
              <a:rPr lang="en-US" altLang="en-US" sz="1800" b="0" dirty="0" err="1"/>
              <a:t>ketahui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kualitas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layanan</a:t>
            </a:r>
            <a:r>
              <a:rPr lang="en-US" altLang="en-US" sz="1800" b="0" dirty="0"/>
              <a:t> yang </a:t>
            </a:r>
            <a:r>
              <a:rPr lang="en-US" altLang="en-US" sz="1800" b="0" dirty="0" err="1"/>
              <a:t>akan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mempengaruhi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keterlibatan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pengguna</a:t>
            </a:r>
            <a:r>
              <a:rPr lang="en-US" altLang="en-US" sz="1800" b="0" dirty="0"/>
              <a:t> dan </a:t>
            </a:r>
            <a:r>
              <a:rPr lang="en-US" altLang="en-US" sz="1800" b="0" dirty="0" err="1"/>
              <a:t>loyalitas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pengguna</a:t>
            </a:r>
            <a:r>
              <a:rPr lang="en-US" altLang="en-US" sz="1800" b="0" dirty="0"/>
              <a:t> </a:t>
            </a:r>
            <a:r>
              <a:rPr lang="en-US" altLang="en-US" sz="1800" b="0" dirty="0" err="1"/>
              <a:t>layanan</a:t>
            </a:r>
            <a:endParaRPr lang="en-US" altLang="en-US" sz="1800" b="0" dirty="0"/>
          </a:p>
        </p:txBody>
      </p:sp>
      <p:sp>
        <p:nvSpPr>
          <p:cNvPr id="7" name="Google Shape;50;p12">
            <a:extLst>
              <a:ext uri="{FF2B5EF4-FFF2-40B4-BE49-F238E27FC236}">
                <a16:creationId xmlns:a16="http://schemas.microsoft.com/office/drawing/2014/main" id="{23E440AE-E79F-485E-93B6-6D33822AE747}"/>
              </a:ext>
            </a:extLst>
          </p:cNvPr>
          <p:cNvSpPr txBox="1">
            <a:spLocks/>
          </p:cNvSpPr>
          <p:nvPr/>
        </p:nvSpPr>
        <p:spPr>
          <a:xfrm>
            <a:off x="1080000" y="2819985"/>
            <a:ext cx="6984000" cy="164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en-US" sz="1400" b="0" dirty="0"/>
              <a:t>Dari </a:t>
            </a:r>
            <a:r>
              <a:rPr lang="en-US" altLang="en-US" sz="1400" b="0" dirty="0" err="1"/>
              <a:t>studi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kasus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ini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kita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akan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memperoleh</a:t>
            </a:r>
            <a:r>
              <a:rPr lang="en-US" altLang="en-US" sz="1400" b="0" dirty="0"/>
              <a:t> :</a:t>
            </a:r>
          </a:p>
          <a:p>
            <a:pPr algn="just">
              <a:lnSpc>
                <a:spcPct val="150000"/>
              </a:lnSpc>
            </a:pPr>
            <a:r>
              <a:rPr lang="en-US" altLang="en-US" sz="1400" b="0" dirty="0"/>
              <a:t>1. Tingkat sentiment public </a:t>
            </a:r>
          </a:p>
          <a:p>
            <a:pPr algn="just">
              <a:lnSpc>
                <a:spcPct val="150000"/>
              </a:lnSpc>
            </a:pPr>
            <a:r>
              <a:rPr lang="en-US" altLang="en-US" sz="1400" b="0" dirty="0"/>
              <a:t>2.Menggunakan model </a:t>
            </a:r>
            <a:r>
              <a:rPr lang="en-US" altLang="en-US" sz="1400" b="0" dirty="0" err="1"/>
              <a:t>klasifikasi</a:t>
            </a:r>
            <a:r>
              <a:rPr lang="en-US" altLang="en-US" sz="1400" b="0" dirty="0"/>
              <a:t> </a:t>
            </a:r>
            <a:r>
              <a:rPr lang="en-US" altLang="en-US" sz="1400" dirty="0"/>
              <a:t>SVM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untuk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Klasifikasi</a:t>
            </a:r>
            <a:r>
              <a:rPr lang="en-US" altLang="en-US" sz="1400" b="0" dirty="0"/>
              <a:t> dan </a:t>
            </a:r>
            <a:r>
              <a:rPr lang="en-US" altLang="en-US" sz="1400" b="0" dirty="0" err="1"/>
              <a:t>regresi</a:t>
            </a:r>
            <a:endParaRPr lang="en-US" altLang="en-US" sz="1400" b="0" dirty="0"/>
          </a:p>
          <a:p>
            <a:pPr algn="just">
              <a:lnSpc>
                <a:spcPct val="150000"/>
              </a:lnSpc>
            </a:pPr>
            <a:r>
              <a:rPr lang="en-US" altLang="en-US" sz="1400" b="0" dirty="0"/>
              <a:t>3.Rekomendasi </a:t>
            </a:r>
            <a:r>
              <a:rPr lang="en-US" altLang="en-US" sz="1400" b="0" dirty="0" err="1"/>
              <a:t>bisnis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dengan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metode</a:t>
            </a:r>
            <a:r>
              <a:rPr lang="en-US" altLang="en-US" sz="1400" b="0" dirty="0"/>
              <a:t> </a:t>
            </a:r>
            <a:r>
              <a:rPr lang="en-US" altLang="en-US" sz="1400" dirty="0"/>
              <a:t>TQM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06F7B4-7DA9-4290-96FD-5A29181172C8}"/>
              </a:ext>
            </a:extLst>
          </p:cNvPr>
          <p:cNvGrpSpPr/>
          <p:nvPr/>
        </p:nvGrpSpPr>
        <p:grpSpPr>
          <a:xfrm>
            <a:off x="-664371" y="-328533"/>
            <a:ext cx="10472739" cy="7112998"/>
            <a:chOff x="714374" y="-984749"/>
            <a:chExt cx="10472739" cy="71129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6FB9B8-6777-42B5-BD6C-824B08CA9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4385" y="-984749"/>
              <a:ext cx="7715250" cy="5143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6E97C6-98EB-4653-8B8B-E031A09E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0056" y1="28250" x2="24722" y2="32958"/>
                          <a14:foregroundMark x1="24722" y1="32958" x2="31556" y2="33333"/>
                          <a14:foregroundMark x1="31556" y1="33333" x2="30333" y2="28250"/>
                          <a14:foregroundMark x1="30889" y1="27417" x2="31306" y2="27833"/>
                          <a14:backgroundMark x1="40667" y1="15458" x2="36972" y2="29292"/>
                          <a14:backgroundMark x1="36972" y1="29292" x2="36389" y2="83792"/>
                          <a14:backgroundMark x1="36389" y1="83792" x2="50139" y2="93083"/>
                          <a14:backgroundMark x1="50139" y1="93083" x2="64444" y2="86708"/>
                          <a14:backgroundMark x1="64444" y1="86708" x2="71472" y2="60250"/>
                          <a14:backgroundMark x1="71472" y1="60250" x2="69889" y2="31375"/>
                          <a14:backgroundMark x1="69889" y1="31375" x2="58583" y2="12542"/>
                          <a14:backgroundMark x1="58583" y1="12542" x2="41806" y2="10708"/>
                          <a14:backgroundMark x1="41806" y1="10708" x2="39694" y2="17375"/>
                          <a14:backgroundMark x1="40528" y1="17375" x2="47083" y2="85625"/>
                          <a14:backgroundMark x1="47083" y1="85625" x2="47222" y2="84917"/>
                          <a14:backgroundMark x1="57111" y1="17792" x2="38694" y2="85750"/>
                          <a14:backgroundMark x1="46944" y1="30750" x2="56417" y2="84917"/>
                          <a14:backgroundMark x1="40528" y1="82625" x2="51028" y2="74917"/>
                          <a14:backgroundMark x1="51028" y1="74917" x2="57833" y2="27542"/>
                          <a14:backgroundMark x1="57833" y1="27542" x2="53111" y2="11083"/>
                          <a14:backgroundMark x1="53111" y1="11083" x2="52778" y2="10875"/>
                          <a14:backgroundMark x1="56833" y1="25917" x2="62028" y2="56958"/>
                          <a14:backgroundMark x1="62028" y1="56958" x2="60167" y2="96208"/>
                          <a14:backgroundMark x1="60167" y1="96208" x2="50361" y2="91167"/>
                          <a14:backgroundMark x1="50361" y1="91167" x2="47639" y2="74125"/>
                          <a14:backgroundMark x1="47639" y1="74125" x2="48056" y2="71125"/>
                          <a14:backgroundMark x1="55861" y1="46833" x2="58167" y2="84208"/>
                          <a14:backgroundMark x1="58167" y1="84208" x2="58083" y2="84917"/>
                          <a14:backgroundMark x1="45667" y1="79667" x2="46528" y2="11083"/>
                          <a14:backgroundMark x1="43583" y1="13167" x2="39056" y2="64208"/>
                          <a14:backgroundMark x1="39056" y1="64208" x2="39417" y2="67125"/>
                          <a14:backgroundMark x1="51806" y1="60042" x2="65194" y2="56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1863" y="984749"/>
              <a:ext cx="7715250" cy="5143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C2C405-AD99-4106-925E-65FD4B43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71889" y1="20292" x2="77556" y2="30167"/>
                          <a14:foregroundMark x1="77556" y1="30167" x2="68861" y2="32292"/>
                          <a14:foregroundMark x1="68861" y1="32292" x2="70611" y2="41458"/>
                          <a14:foregroundMark x1="70611" y1="41458" x2="72167" y2="34708"/>
                          <a14:backgroundMark x1="52917" y1="13792" x2="49861" y2="91833"/>
                          <a14:backgroundMark x1="35083" y1="20083" x2="36861" y2="38750"/>
                          <a14:backgroundMark x1="36861" y1="38750" x2="58639" y2="97458"/>
                          <a14:backgroundMark x1="58639" y1="97458" x2="58639" y2="97458"/>
                          <a14:backgroundMark x1="50000" y1="16542" x2="59167" y2="19458"/>
                          <a14:backgroundMark x1="59167" y1="19458" x2="63028" y2="38333"/>
                          <a14:backgroundMark x1="63028" y1="38333" x2="59444" y2="84792"/>
                          <a14:backgroundMark x1="59444" y1="84792" x2="49333" y2="73208"/>
                          <a14:backgroundMark x1="49333" y1="73208" x2="49028" y2="11708"/>
                          <a14:backgroundMark x1="53778" y1="15042" x2="47444" y2="64292"/>
                          <a14:backgroundMark x1="47444" y1="64292" x2="51028" y2="84250"/>
                          <a14:backgroundMark x1="51028" y1="84250" x2="57500" y2="88333"/>
                          <a14:backgroundMark x1="57500" y1="88333" x2="62250" y2="78375"/>
                          <a14:backgroundMark x1="62250" y1="78375" x2="62306" y2="36792"/>
                          <a14:backgroundMark x1="62306" y1="36792" x2="60111" y2="21917"/>
                          <a14:backgroundMark x1="60111" y1="21917" x2="52778" y2="16333"/>
                          <a14:backgroundMark x1="53639" y1="10042" x2="55444" y2="80333"/>
                          <a14:backgroundMark x1="41917" y1="12958" x2="46944" y2="48750"/>
                          <a14:backgroundMark x1="42750" y1="46625" x2="42056" y2="86583"/>
                          <a14:backgroundMark x1="56694" y1="17375" x2="60944" y2="65667"/>
                          <a14:backgroundMark x1="60944" y1="65667" x2="60167" y2="69875"/>
                          <a14:backgroundMark x1="57111" y1="25083" x2="43250" y2="87917"/>
                          <a14:backgroundMark x1="43250" y1="87917" x2="39361" y2="79542"/>
                          <a14:backgroundMark x1="39361" y1="79542" x2="37444" y2="692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4374" y="74351"/>
              <a:ext cx="7715250" cy="51435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F77C49-605E-40A0-90C8-D079F5C3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83" y="741325"/>
            <a:ext cx="7925833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ID" dirty="0"/>
              <a:t>MENGEVALUASI DAMPAK PEMBARUAN APLIKASI</a:t>
            </a:r>
            <a:br>
              <a:rPr lang="en-ID" dirty="0"/>
            </a:b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64B4C-12A3-40DF-BCC1-E4A0CA6CB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D" sz="1400" dirty="0" err="1"/>
              <a:t>Menggunakan</a:t>
            </a:r>
            <a:r>
              <a:rPr lang="en-ID" sz="1400" dirty="0"/>
              <a:t> Feedback </a:t>
            </a:r>
            <a:r>
              <a:rPr lang="en-ID" sz="1400" dirty="0" err="1"/>
              <a:t>Pelanggan</a:t>
            </a:r>
            <a:r>
              <a:rPr lang="en-ID" sz="1400" dirty="0"/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dirty="0" err="1"/>
              <a:t>Aktif</a:t>
            </a:r>
            <a:r>
              <a:rPr lang="en-ID" dirty="0"/>
              <a:t> </a:t>
            </a:r>
            <a:r>
              <a:rPr lang="en-ID" dirty="0" err="1"/>
              <a:t>meminta</a:t>
            </a:r>
            <a:r>
              <a:rPr lang="en-ID" dirty="0"/>
              <a:t> dan </a:t>
            </a:r>
            <a:r>
              <a:rPr lang="en-ID" dirty="0" err="1"/>
              <a:t>mengumpulkan</a:t>
            </a:r>
            <a:r>
              <a:rPr lang="en-ID" dirty="0"/>
              <a:t> feedback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pembaruan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survei</a:t>
            </a:r>
            <a:r>
              <a:rPr lang="en-ID" dirty="0"/>
              <a:t>, </a:t>
            </a:r>
            <a:r>
              <a:rPr lang="en-ID" dirty="0" err="1"/>
              <a:t>ulasan</a:t>
            </a:r>
            <a:r>
              <a:rPr lang="en-ID" dirty="0"/>
              <a:t> online,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dirty="0" err="1"/>
              <a:t>Analisis</a:t>
            </a:r>
            <a:r>
              <a:rPr lang="en-ID" dirty="0"/>
              <a:t> feedback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area-area di mana </a:t>
            </a:r>
            <a:r>
              <a:rPr lang="en-ID" dirty="0" err="1"/>
              <a:t>pembaruan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harapan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negatif</a:t>
            </a:r>
            <a:r>
              <a:rPr lang="en-ID" dirty="0"/>
              <a:t>.</a:t>
            </a:r>
          </a:p>
          <a:p>
            <a:pPr algn="just"/>
            <a:r>
              <a:rPr lang="en-ID" sz="1400" dirty="0" err="1"/>
              <a:t>Memastikan</a:t>
            </a:r>
            <a:r>
              <a:rPr lang="en-ID" sz="1400" dirty="0"/>
              <a:t> </a:t>
            </a:r>
            <a:r>
              <a:rPr lang="en-ID" sz="1400" dirty="0" err="1"/>
              <a:t>Pengujian</a:t>
            </a:r>
            <a:r>
              <a:rPr lang="en-ID" sz="1400" dirty="0"/>
              <a:t> yang </a:t>
            </a:r>
            <a:r>
              <a:rPr lang="en-ID" sz="1400" dirty="0" err="1"/>
              <a:t>Komprehensif</a:t>
            </a:r>
            <a:r>
              <a:rPr lang="en-ID" sz="1400" dirty="0"/>
              <a:t> </a:t>
            </a:r>
            <a:r>
              <a:rPr lang="en-ID" sz="1400" dirty="0" err="1"/>
              <a:t>Sebelum</a:t>
            </a:r>
            <a:r>
              <a:rPr lang="en-ID" sz="1400" dirty="0"/>
              <a:t> </a:t>
            </a:r>
            <a:r>
              <a:rPr lang="en-ID" sz="1400" dirty="0" err="1"/>
              <a:t>Peluncuran</a:t>
            </a:r>
            <a:r>
              <a:rPr lang="en-ID" sz="1400" dirty="0"/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dirty="0" err="1"/>
              <a:t>Terapkan</a:t>
            </a:r>
            <a:r>
              <a:rPr lang="en-ID" dirty="0"/>
              <a:t> proses </a:t>
            </a:r>
            <a:r>
              <a:rPr lang="en-ID" dirty="0" err="1"/>
              <a:t>pengujian</a:t>
            </a:r>
            <a:r>
              <a:rPr lang="en-ID" dirty="0"/>
              <a:t> yang </a:t>
            </a:r>
            <a:r>
              <a:rPr lang="en-ID" dirty="0" err="1"/>
              <a:t>menyeluruh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pembaruan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diluncurkan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ID" dirty="0" err="1"/>
              <a:t>Pastikan</a:t>
            </a:r>
            <a:r>
              <a:rPr lang="en-ID" dirty="0"/>
              <a:t> </a:t>
            </a:r>
            <a:r>
              <a:rPr lang="en-ID" dirty="0" err="1"/>
              <a:t>pembaruan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diuji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, </a:t>
            </a:r>
            <a:r>
              <a:rPr lang="en-ID" dirty="0" err="1"/>
              <a:t>keamanan</a:t>
            </a:r>
            <a:r>
              <a:rPr lang="en-ID" dirty="0"/>
              <a:t>, dan </a:t>
            </a:r>
            <a:r>
              <a:rPr lang="en-ID" dirty="0" err="1"/>
              <a:t>kelayakan</a:t>
            </a:r>
            <a:r>
              <a:rPr lang="en-ID" dirty="0"/>
              <a:t> </a:t>
            </a:r>
            <a:r>
              <a:rPr lang="en-ID" dirty="0" err="1"/>
              <a:t>fungsional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dirilis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pasar.</a:t>
            </a:r>
          </a:p>
          <a:p>
            <a:pPr algn="just"/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93951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80000" y="342701"/>
            <a:ext cx="698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LATAR BELAKANG</a:t>
            </a:r>
          </a:p>
        </p:txBody>
      </p:sp>
      <p:sp>
        <p:nvSpPr>
          <p:cNvPr id="3" name="Google Shape;50;p12">
            <a:extLst>
              <a:ext uri="{FF2B5EF4-FFF2-40B4-BE49-F238E27FC236}">
                <a16:creationId xmlns:a16="http://schemas.microsoft.com/office/drawing/2014/main" id="{EDF8A093-4B3A-4295-BE1A-C02C330C799E}"/>
              </a:ext>
            </a:extLst>
          </p:cNvPr>
          <p:cNvSpPr txBox="1">
            <a:spLocks/>
          </p:cNvSpPr>
          <p:nvPr/>
        </p:nvSpPr>
        <p:spPr>
          <a:xfrm>
            <a:off x="129209" y="1398933"/>
            <a:ext cx="8885582" cy="234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en-US" sz="1400" b="0" dirty="0" err="1"/>
              <a:t>Industri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layanan</a:t>
            </a:r>
            <a:r>
              <a:rPr lang="en-US" altLang="en-US" sz="1400" b="0" dirty="0"/>
              <a:t> sangat </a:t>
            </a:r>
            <a:r>
              <a:rPr lang="en-US" altLang="en-US" sz="1400" b="0" dirty="0" err="1"/>
              <a:t>bergantung</a:t>
            </a:r>
            <a:r>
              <a:rPr lang="en-US" altLang="en-US" sz="1400" b="0" dirty="0"/>
              <a:t> pada </a:t>
            </a:r>
            <a:r>
              <a:rPr lang="en-US" altLang="en-US" sz="1400" b="0" dirty="0" err="1"/>
              <a:t>kepuasan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pelanggan</a:t>
            </a:r>
            <a:r>
              <a:rPr lang="en-US" altLang="en-US" sz="1400" b="0" dirty="0"/>
              <a:t>, yang </a:t>
            </a:r>
            <a:r>
              <a:rPr lang="en-US" altLang="en-US" sz="1400" b="0" dirty="0" err="1"/>
              <a:t>akan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mempengaruhi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loyalitas</a:t>
            </a:r>
            <a:r>
              <a:rPr lang="en-US" altLang="en-US" sz="1400" b="0" dirty="0"/>
              <a:t>, yang </a:t>
            </a:r>
            <a:r>
              <a:rPr lang="en-US" altLang="en-US" sz="1400" b="0" dirty="0" err="1"/>
              <a:t>nantinya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akan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mempengaruhi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citra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merek</a:t>
            </a:r>
            <a:r>
              <a:rPr lang="en-US" altLang="en-US" sz="1400" b="0" dirty="0"/>
              <a:t> dan </a:t>
            </a:r>
            <a:r>
              <a:rPr lang="en-US" altLang="en-US" sz="1400" b="0" dirty="0" err="1"/>
              <a:t>pertumbuhan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bisnis</a:t>
            </a:r>
            <a:r>
              <a:rPr lang="en-US" altLang="en-US" sz="1400" b="0" dirty="0"/>
              <a:t>.</a:t>
            </a:r>
          </a:p>
          <a:p>
            <a:pPr algn="just"/>
            <a:endParaRPr lang="en-US" altLang="en-US" sz="1400" b="0" dirty="0"/>
          </a:p>
          <a:p>
            <a:pPr algn="just"/>
            <a:r>
              <a:rPr lang="en-US" altLang="en-US" sz="1400" b="0" dirty="0" err="1"/>
              <a:t>Tujuan</a:t>
            </a:r>
            <a:r>
              <a:rPr lang="en-US" altLang="en-US" sz="1400" b="0" dirty="0"/>
              <a:t> dan </a:t>
            </a:r>
            <a:r>
              <a:rPr lang="en-US" altLang="en-US" sz="1400" b="0" dirty="0" err="1"/>
              <a:t>sasaran</a:t>
            </a:r>
            <a:r>
              <a:rPr lang="en-US" altLang="en-US" sz="1400" b="0" dirty="0"/>
              <a:t>:</a:t>
            </a:r>
          </a:p>
          <a:p>
            <a:pPr algn="just"/>
            <a:endParaRPr lang="en-US" altLang="en-US" sz="1400" b="0" dirty="0"/>
          </a:p>
          <a:p>
            <a:pPr algn="just"/>
            <a:r>
              <a:rPr lang="en-US" altLang="en-US" sz="1400" b="0" dirty="0"/>
              <a:t>1.Mengetahui </a:t>
            </a:r>
            <a:r>
              <a:rPr lang="en-US" altLang="en-US" sz="1400" b="0" dirty="0" err="1"/>
              <a:t>bagaimana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sentimen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masyarakat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terhadap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kepuasan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aplikasi</a:t>
            </a:r>
            <a:r>
              <a:rPr lang="en-US" altLang="en-US" sz="1400" b="0" dirty="0"/>
              <a:t>.</a:t>
            </a:r>
          </a:p>
          <a:p>
            <a:pPr algn="just"/>
            <a:r>
              <a:rPr lang="en-US" altLang="en-US" sz="1400" b="0" dirty="0"/>
              <a:t>2.Informasi </a:t>
            </a:r>
            <a:r>
              <a:rPr lang="en-US" altLang="en-US" sz="1400" b="0" dirty="0" err="1"/>
              <a:t>sentimen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dapat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digunakan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sebagai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masukan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dalam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analisis</a:t>
            </a:r>
            <a:endParaRPr lang="en-US" altLang="en-US" sz="1400" b="0" dirty="0"/>
          </a:p>
          <a:p>
            <a:pPr algn="just"/>
            <a:r>
              <a:rPr lang="en-US" altLang="en-US" sz="1400" b="0" dirty="0"/>
              <a:t>3.metode </a:t>
            </a:r>
            <a:r>
              <a:rPr lang="en-US" altLang="en-US" sz="1400" dirty="0"/>
              <a:t>TQM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untuk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mendapatkan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rekomendasi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bisnis</a:t>
            </a:r>
            <a:r>
              <a:rPr lang="en-US" altLang="en-US" sz="1400" b="0" dirty="0"/>
              <a:t> yang </a:t>
            </a:r>
            <a:r>
              <a:rPr lang="en-US" altLang="en-US" sz="1400" b="0" dirty="0" err="1"/>
              <a:t>tepat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untuk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meningkatkan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kualitas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aplikasi</a:t>
            </a:r>
            <a:r>
              <a:rPr lang="en-US" altLang="en-US" sz="14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0756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70061" y="226160"/>
            <a:ext cx="698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DATASET</a:t>
            </a:r>
          </a:p>
        </p:txBody>
      </p:sp>
      <p:sp>
        <p:nvSpPr>
          <p:cNvPr id="3" name="Google Shape;50;p12">
            <a:extLst>
              <a:ext uri="{FF2B5EF4-FFF2-40B4-BE49-F238E27FC236}">
                <a16:creationId xmlns:a16="http://schemas.microsoft.com/office/drawing/2014/main" id="{EDF8A093-4B3A-4295-BE1A-C02C330C799E}"/>
              </a:ext>
            </a:extLst>
          </p:cNvPr>
          <p:cNvSpPr txBox="1">
            <a:spLocks/>
          </p:cNvSpPr>
          <p:nvPr/>
        </p:nvSpPr>
        <p:spPr>
          <a:xfrm>
            <a:off x="119270" y="3279711"/>
            <a:ext cx="8885582" cy="120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en-US" sz="1200" b="0" dirty="0"/>
              <a:t>Dataset </a:t>
            </a:r>
            <a:r>
              <a:rPr lang="en-US" altLang="en-US" sz="1200" b="0" dirty="0" err="1"/>
              <a:t>ini</a:t>
            </a:r>
            <a:r>
              <a:rPr lang="en-US" altLang="en-US" sz="1200" b="0" dirty="0"/>
              <a:t> </a:t>
            </a:r>
            <a:r>
              <a:rPr lang="en-US" altLang="en-US" sz="1200" b="0" dirty="0" err="1"/>
              <a:t>saya</a:t>
            </a:r>
            <a:r>
              <a:rPr lang="en-US" altLang="en-US" sz="1200" b="0" dirty="0"/>
              <a:t> </a:t>
            </a:r>
            <a:r>
              <a:rPr lang="en-US" altLang="en-US" sz="1200" b="0" dirty="0" err="1"/>
              <a:t>dapatkan</a:t>
            </a:r>
            <a:r>
              <a:rPr lang="en-US" altLang="en-US" sz="1200" b="0" dirty="0"/>
              <a:t> </a:t>
            </a:r>
            <a:r>
              <a:rPr lang="en-US" altLang="en-US" sz="1200" b="0" dirty="0" err="1"/>
              <a:t>dari</a:t>
            </a:r>
            <a:r>
              <a:rPr lang="en-US" altLang="en-US" sz="1200" b="0" dirty="0"/>
              <a:t> Kaggle </a:t>
            </a:r>
            <a:r>
              <a:rPr lang="en-US" altLang="en-US" sz="1200" b="0" dirty="0" err="1"/>
              <a:t>dengan</a:t>
            </a:r>
            <a:r>
              <a:rPr lang="en-US" altLang="en-US" sz="1200" b="0" dirty="0"/>
              <a:t> link : </a:t>
            </a:r>
            <a:r>
              <a:rPr lang="en-US" altLang="en-US" sz="1200" b="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https://www.kaggle.com/datasets/ucupsedaya/gojek-app-reviews-bahasa-indonesia</a:t>
            </a:r>
            <a:endParaRPr lang="en-US" altLang="en-US" sz="1200" b="0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endParaRPr lang="en-US" altLang="en-US" sz="1200" b="0" dirty="0"/>
          </a:p>
        </p:txBody>
      </p:sp>
      <p:sp>
        <p:nvSpPr>
          <p:cNvPr id="5" name="Google Shape;50;p12">
            <a:extLst>
              <a:ext uri="{FF2B5EF4-FFF2-40B4-BE49-F238E27FC236}">
                <a16:creationId xmlns:a16="http://schemas.microsoft.com/office/drawing/2014/main" id="{FF6E8DB4-BE84-406B-ACFD-59F0131981BB}"/>
              </a:ext>
            </a:extLst>
          </p:cNvPr>
          <p:cNvSpPr txBox="1">
            <a:spLocks/>
          </p:cNvSpPr>
          <p:nvPr/>
        </p:nvSpPr>
        <p:spPr>
          <a:xfrm>
            <a:off x="129209" y="1158767"/>
            <a:ext cx="8885582" cy="24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en-US" sz="1300" b="0" dirty="0" err="1"/>
              <a:t>Tentang</a:t>
            </a:r>
            <a:r>
              <a:rPr lang="en-US" altLang="en-US" sz="1300" b="0" dirty="0"/>
              <a:t> data set :</a:t>
            </a:r>
          </a:p>
          <a:p>
            <a:pPr algn="l" fontAlgn="base"/>
            <a:r>
              <a:rPr lang="en-ID" sz="1300" b="0" dirty="0"/>
              <a:t>1. </a:t>
            </a:r>
            <a:r>
              <a:rPr lang="en-ID" sz="1300" b="0" dirty="0" err="1"/>
              <a:t>userName</a:t>
            </a:r>
            <a:r>
              <a:rPr lang="en-ID" sz="1300" b="0" dirty="0"/>
              <a:t>: Nama </a:t>
            </a:r>
            <a:r>
              <a:rPr lang="en-ID" sz="1300" b="0" dirty="0" err="1"/>
              <a:t>pengguna</a:t>
            </a:r>
            <a:r>
              <a:rPr lang="en-ID" sz="1300" b="0" dirty="0"/>
              <a:t> </a:t>
            </a:r>
            <a:r>
              <a:rPr lang="en-ID" sz="1300" b="0" dirty="0" err="1"/>
              <a:t>atau</a:t>
            </a:r>
            <a:r>
              <a:rPr lang="en-ID" sz="1300" b="0" dirty="0"/>
              <a:t> </a:t>
            </a:r>
            <a:r>
              <a:rPr lang="en-ID" sz="1300" b="0" dirty="0" err="1"/>
              <a:t>pemberi</a:t>
            </a:r>
            <a:r>
              <a:rPr lang="en-ID" sz="1300" b="0" dirty="0"/>
              <a:t> </a:t>
            </a:r>
            <a:r>
              <a:rPr lang="en-ID" sz="1300" b="0" dirty="0" err="1"/>
              <a:t>ulasan</a:t>
            </a:r>
            <a:r>
              <a:rPr lang="en-ID" sz="1300" b="0" dirty="0"/>
              <a:t> pada </a:t>
            </a:r>
            <a:r>
              <a:rPr lang="en-ID" sz="1300" b="0" dirty="0" err="1"/>
              <a:t>Gojek</a:t>
            </a:r>
            <a:r>
              <a:rPr lang="en-ID" sz="1300" b="0" dirty="0"/>
              <a:t>. </a:t>
            </a:r>
            <a:r>
              <a:rPr lang="en-ID" sz="1300" b="0" dirty="0" err="1"/>
              <a:t>Identifikasi</a:t>
            </a:r>
            <a:r>
              <a:rPr lang="en-ID" sz="1300" b="0" dirty="0"/>
              <a:t> </a:t>
            </a:r>
            <a:r>
              <a:rPr lang="en-ID" sz="1300" b="0" dirty="0" err="1"/>
              <a:t>unik</a:t>
            </a:r>
            <a:r>
              <a:rPr lang="en-ID" sz="1300" b="0" dirty="0"/>
              <a:t> </a:t>
            </a:r>
            <a:r>
              <a:rPr lang="en-ID" sz="1300" b="0" dirty="0" err="1"/>
              <a:t>atau</a:t>
            </a:r>
            <a:r>
              <a:rPr lang="en-ID" sz="1300" b="0" dirty="0"/>
              <a:t> </a:t>
            </a:r>
            <a:r>
              <a:rPr lang="en-ID" sz="1300" b="0" dirty="0" err="1"/>
              <a:t>pseudonim</a:t>
            </a:r>
            <a:r>
              <a:rPr lang="en-ID" sz="1300" b="0" dirty="0"/>
              <a:t> yang </a:t>
            </a:r>
            <a:r>
              <a:rPr lang="en-ID" sz="1300" b="0" dirty="0" err="1"/>
              <a:t>menunjukkan</a:t>
            </a:r>
            <a:r>
              <a:rPr lang="en-ID" sz="1300" b="0" dirty="0"/>
              <a:t> </a:t>
            </a:r>
            <a:r>
              <a:rPr lang="en-ID" sz="1300" b="0" dirty="0" err="1"/>
              <a:t>siapa</a:t>
            </a:r>
            <a:r>
              <a:rPr lang="en-ID" sz="1300" b="0" dirty="0"/>
              <a:t> yang </a:t>
            </a:r>
            <a:r>
              <a:rPr lang="en-ID" sz="1300" b="0" dirty="0" err="1"/>
              <a:t>memberikan</a:t>
            </a:r>
            <a:r>
              <a:rPr lang="en-ID" sz="1300" b="0" dirty="0"/>
              <a:t> </a:t>
            </a:r>
            <a:r>
              <a:rPr lang="en-ID" sz="1300" b="0" dirty="0" err="1"/>
              <a:t>ulasan</a:t>
            </a:r>
            <a:r>
              <a:rPr lang="en-ID" sz="1300" b="0" dirty="0"/>
              <a:t>.</a:t>
            </a:r>
          </a:p>
          <a:p>
            <a:pPr algn="l" fontAlgn="base"/>
            <a:r>
              <a:rPr lang="en-ID" sz="1300" b="0" dirty="0"/>
              <a:t>2. content: Isi </a:t>
            </a:r>
            <a:r>
              <a:rPr lang="en-ID" sz="1300" b="0" dirty="0" err="1"/>
              <a:t>ulasan</a:t>
            </a:r>
            <a:r>
              <a:rPr lang="en-ID" sz="1300" b="0" dirty="0"/>
              <a:t> yang </a:t>
            </a:r>
            <a:r>
              <a:rPr lang="en-ID" sz="1300" b="0" dirty="0" err="1"/>
              <a:t>diberikan</a:t>
            </a:r>
            <a:r>
              <a:rPr lang="en-ID" sz="1300" b="0" dirty="0"/>
              <a:t> oleh </a:t>
            </a:r>
            <a:r>
              <a:rPr lang="en-ID" sz="1300" b="0" dirty="0" err="1"/>
              <a:t>pengguna</a:t>
            </a:r>
            <a:r>
              <a:rPr lang="en-ID" sz="1300" b="0" dirty="0"/>
              <a:t>. Kolom </a:t>
            </a:r>
            <a:r>
              <a:rPr lang="en-ID" sz="1300" b="0" dirty="0" err="1"/>
              <a:t>ini</a:t>
            </a:r>
            <a:r>
              <a:rPr lang="en-ID" sz="1300" b="0" dirty="0"/>
              <a:t> </a:t>
            </a:r>
            <a:r>
              <a:rPr lang="en-ID" sz="1300" b="0" dirty="0" err="1"/>
              <a:t>berisi</a:t>
            </a:r>
            <a:r>
              <a:rPr lang="en-ID" sz="1300" b="0" dirty="0"/>
              <a:t> </a:t>
            </a:r>
            <a:r>
              <a:rPr lang="en-ID" sz="1300" b="0" dirty="0" err="1"/>
              <a:t>teks</a:t>
            </a:r>
            <a:r>
              <a:rPr lang="en-ID" sz="1300" b="0" dirty="0"/>
              <a:t> </a:t>
            </a:r>
            <a:r>
              <a:rPr lang="en-ID" sz="1300" b="0" dirty="0" err="1"/>
              <a:t>dari</a:t>
            </a:r>
            <a:r>
              <a:rPr lang="en-ID" sz="1300" b="0" dirty="0"/>
              <a:t> </a:t>
            </a:r>
            <a:r>
              <a:rPr lang="en-ID" sz="1300" b="0" dirty="0" err="1"/>
              <a:t>ulasan</a:t>
            </a:r>
            <a:r>
              <a:rPr lang="en-ID" sz="1300" b="0" dirty="0"/>
              <a:t> yang </a:t>
            </a:r>
            <a:r>
              <a:rPr lang="en-ID" sz="1300" b="0" dirty="0" err="1"/>
              <a:t>mencakup</a:t>
            </a:r>
            <a:r>
              <a:rPr lang="en-ID" sz="1300" b="0" dirty="0"/>
              <a:t> </a:t>
            </a:r>
            <a:r>
              <a:rPr lang="en-ID" sz="1300" b="0" dirty="0" err="1"/>
              <a:t>pengalaman</a:t>
            </a:r>
            <a:r>
              <a:rPr lang="en-ID" sz="1300" b="0" dirty="0"/>
              <a:t> </a:t>
            </a:r>
            <a:r>
              <a:rPr lang="en-ID" sz="1300" b="0" dirty="0" err="1"/>
              <a:t>atau</a:t>
            </a:r>
            <a:r>
              <a:rPr lang="en-ID" sz="1300" b="0" dirty="0"/>
              <a:t> </a:t>
            </a:r>
            <a:r>
              <a:rPr lang="en-ID" sz="1300" b="0" dirty="0" err="1"/>
              <a:t>pendapat</a:t>
            </a:r>
            <a:r>
              <a:rPr lang="en-ID" sz="1300" b="0" dirty="0"/>
              <a:t> </a:t>
            </a:r>
            <a:r>
              <a:rPr lang="en-ID" sz="1300" b="0" dirty="0" err="1"/>
              <a:t>pengguna</a:t>
            </a:r>
            <a:r>
              <a:rPr lang="en-ID" sz="1300" b="0" dirty="0"/>
              <a:t> </a:t>
            </a:r>
            <a:r>
              <a:rPr lang="en-ID" sz="1300" b="0" dirty="0" err="1"/>
              <a:t>terkait</a:t>
            </a:r>
            <a:r>
              <a:rPr lang="en-ID" sz="1300" b="0" dirty="0"/>
              <a:t> </a:t>
            </a:r>
            <a:r>
              <a:rPr lang="en-ID" sz="1300" b="0" dirty="0" err="1"/>
              <a:t>aplikasi</a:t>
            </a:r>
            <a:r>
              <a:rPr lang="en-ID" sz="1300" b="0" dirty="0"/>
              <a:t> </a:t>
            </a:r>
            <a:r>
              <a:rPr lang="en-ID" sz="1300" b="0" dirty="0" err="1"/>
              <a:t>Gojek</a:t>
            </a:r>
            <a:r>
              <a:rPr lang="en-ID" sz="1300" b="0" dirty="0"/>
              <a:t>.</a:t>
            </a:r>
          </a:p>
          <a:p>
            <a:pPr algn="l" fontAlgn="base"/>
            <a:r>
              <a:rPr lang="en-ID" sz="1300" b="0" dirty="0"/>
              <a:t>3. score: Skor yang </a:t>
            </a:r>
            <a:r>
              <a:rPr lang="en-ID" sz="1300" b="0" dirty="0" err="1"/>
              <a:t>diberikan</a:t>
            </a:r>
            <a:r>
              <a:rPr lang="en-ID" sz="1300" b="0" dirty="0"/>
              <a:t> oleh </a:t>
            </a:r>
            <a:r>
              <a:rPr lang="en-ID" sz="1300" b="0" dirty="0" err="1"/>
              <a:t>pengguna</a:t>
            </a:r>
            <a:r>
              <a:rPr lang="en-ID" sz="1300" b="0" dirty="0"/>
              <a:t> </a:t>
            </a:r>
            <a:r>
              <a:rPr lang="en-ID" sz="1300" b="0" dirty="0" err="1"/>
              <a:t>terhadap</a:t>
            </a:r>
            <a:r>
              <a:rPr lang="en-ID" sz="1300" b="0" dirty="0"/>
              <a:t> </a:t>
            </a:r>
            <a:r>
              <a:rPr lang="en-ID" sz="1300" b="0" dirty="0" err="1"/>
              <a:t>aplikasi</a:t>
            </a:r>
            <a:r>
              <a:rPr lang="en-ID" sz="1300" b="0" dirty="0"/>
              <a:t> </a:t>
            </a:r>
            <a:r>
              <a:rPr lang="en-ID" sz="1300" b="0" dirty="0" err="1"/>
              <a:t>Gojek</a:t>
            </a:r>
            <a:r>
              <a:rPr lang="en-ID" sz="1300" b="0" dirty="0"/>
              <a:t>. Nilai </a:t>
            </a:r>
            <a:r>
              <a:rPr lang="en-ID" sz="1300" b="0" dirty="0" err="1"/>
              <a:t>skor</a:t>
            </a:r>
            <a:r>
              <a:rPr lang="en-ID" sz="1300" b="0" dirty="0"/>
              <a:t> </a:t>
            </a:r>
            <a:r>
              <a:rPr lang="en-ID" sz="1300" b="0" dirty="0" err="1"/>
              <a:t>ini</a:t>
            </a:r>
            <a:r>
              <a:rPr lang="en-ID" sz="1300" b="0" dirty="0"/>
              <a:t> </a:t>
            </a:r>
            <a:r>
              <a:rPr lang="en-ID" sz="1300" b="0" dirty="0" err="1"/>
              <a:t>umumnya</a:t>
            </a:r>
            <a:r>
              <a:rPr lang="en-ID" sz="1300" b="0" dirty="0"/>
              <a:t> </a:t>
            </a:r>
            <a:r>
              <a:rPr lang="en-ID" sz="1300" b="0" dirty="0" err="1"/>
              <a:t>berkisar</a:t>
            </a:r>
            <a:r>
              <a:rPr lang="en-ID" sz="1300" b="0" dirty="0"/>
              <a:t> </a:t>
            </a:r>
            <a:r>
              <a:rPr lang="en-ID" sz="1300" b="0" dirty="0" err="1"/>
              <a:t>antara</a:t>
            </a:r>
            <a:r>
              <a:rPr lang="en-ID" sz="1300" b="0" dirty="0"/>
              <a:t> 1 </a:t>
            </a:r>
            <a:r>
              <a:rPr lang="en-ID" sz="1300" b="0" dirty="0" err="1"/>
              <a:t>hingga</a:t>
            </a:r>
            <a:r>
              <a:rPr lang="en-ID" sz="1300" b="0" dirty="0"/>
              <a:t> 5, di mana 1 </a:t>
            </a:r>
            <a:r>
              <a:rPr lang="en-ID" sz="1300" b="0" dirty="0" err="1"/>
              <a:t>mungkin</a:t>
            </a:r>
            <a:r>
              <a:rPr lang="en-ID" sz="1300" b="0" dirty="0"/>
              <a:t> </a:t>
            </a:r>
            <a:r>
              <a:rPr lang="en-ID" sz="1300" b="0" dirty="0" err="1"/>
              <a:t>menunjukkan</a:t>
            </a:r>
            <a:r>
              <a:rPr lang="en-ID" sz="1300" b="0" dirty="0"/>
              <a:t> </a:t>
            </a:r>
            <a:r>
              <a:rPr lang="en-ID" sz="1300" b="0" dirty="0" err="1"/>
              <a:t>ketidakpuasan</a:t>
            </a:r>
            <a:r>
              <a:rPr lang="en-ID" sz="1300" b="0" dirty="0"/>
              <a:t> dan 5 </a:t>
            </a:r>
            <a:r>
              <a:rPr lang="en-ID" sz="1300" b="0" dirty="0" err="1"/>
              <a:t>menunjukkan</a:t>
            </a:r>
            <a:r>
              <a:rPr lang="en-ID" sz="1300" b="0" dirty="0"/>
              <a:t> </a:t>
            </a:r>
            <a:r>
              <a:rPr lang="en-ID" sz="1300" b="0" dirty="0" err="1"/>
              <a:t>kepuasan</a:t>
            </a:r>
            <a:r>
              <a:rPr lang="en-ID" sz="1300" b="0" dirty="0"/>
              <a:t> </a:t>
            </a:r>
            <a:r>
              <a:rPr lang="en-ID" sz="1300" b="0" dirty="0" err="1"/>
              <a:t>tinggi</a:t>
            </a:r>
            <a:r>
              <a:rPr lang="en-ID" sz="1300" b="0" dirty="0"/>
              <a:t>.</a:t>
            </a:r>
          </a:p>
          <a:p>
            <a:pPr algn="l" fontAlgn="base"/>
            <a:r>
              <a:rPr lang="en-ID" sz="1300" b="0" dirty="0"/>
              <a:t>4. at: </a:t>
            </a:r>
            <a:r>
              <a:rPr lang="en-ID" sz="1300" b="0" dirty="0" err="1"/>
              <a:t>Tanggal</a:t>
            </a:r>
            <a:r>
              <a:rPr lang="en-ID" sz="1300" b="0" dirty="0"/>
              <a:t> </a:t>
            </a:r>
            <a:r>
              <a:rPr lang="en-ID" sz="1300" b="0" dirty="0" err="1"/>
              <a:t>ulasan</a:t>
            </a:r>
            <a:r>
              <a:rPr lang="en-ID" sz="1300" b="0" dirty="0"/>
              <a:t> </a:t>
            </a:r>
            <a:r>
              <a:rPr lang="en-ID" sz="1300" b="0" dirty="0" err="1"/>
              <a:t>diberikan</a:t>
            </a:r>
            <a:r>
              <a:rPr lang="en-ID" sz="1300" b="0" dirty="0"/>
              <a:t> oleh </a:t>
            </a:r>
            <a:r>
              <a:rPr lang="en-ID" sz="1300" b="0" dirty="0" err="1"/>
              <a:t>pengguna</a:t>
            </a:r>
            <a:r>
              <a:rPr lang="en-ID" sz="1300" b="0" dirty="0"/>
              <a:t>. </a:t>
            </a:r>
            <a:r>
              <a:rPr lang="en-ID" sz="1300" b="0" dirty="0" err="1"/>
              <a:t>Ini</a:t>
            </a:r>
            <a:r>
              <a:rPr lang="en-ID" sz="1300" b="0" dirty="0"/>
              <a:t> </a:t>
            </a:r>
            <a:r>
              <a:rPr lang="en-ID" sz="1300" b="0" dirty="0" err="1"/>
              <a:t>mencatat</a:t>
            </a:r>
            <a:r>
              <a:rPr lang="en-ID" sz="1300" b="0" dirty="0"/>
              <a:t> </a:t>
            </a:r>
            <a:r>
              <a:rPr lang="en-ID" sz="1300" b="0" dirty="0" err="1"/>
              <a:t>kapan</a:t>
            </a:r>
            <a:r>
              <a:rPr lang="en-ID" sz="1300" b="0" dirty="0"/>
              <a:t> </a:t>
            </a:r>
            <a:r>
              <a:rPr lang="en-ID" sz="1300" b="0" dirty="0" err="1"/>
              <a:t>ulasan</a:t>
            </a:r>
            <a:r>
              <a:rPr lang="en-ID" sz="1300" b="0" dirty="0"/>
              <a:t> </a:t>
            </a:r>
            <a:r>
              <a:rPr lang="en-ID" sz="1300" b="0" dirty="0" err="1"/>
              <a:t>tersebut</a:t>
            </a:r>
            <a:r>
              <a:rPr lang="en-ID" sz="1300" b="0" dirty="0"/>
              <a:t> </a:t>
            </a:r>
            <a:r>
              <a:rPr lang="en-ID" sz="1300" b="0" dirty="0" err="1"/>
              <a:t>diunggah</a:t>
            </a:r>
            <a:r>
              <a:rPr lang="en-ID" sz="1300" b="0" dirty="0"/>
              <a:t> </a:t>
            </a:r>
            <a:r>
              <a:rPr lang="en-ID" sz="1300" b="0" dirty="0" err="1"/>
              <a:t>atau</a:t>
            </a:r>
            <a:r>
              <a:rPr lang="en-ID" sz="1300" b="0" dirty="0"/>
              <a:t> </a:t>
            </a:r>
            <a:r>
              <a:rPr lang="en-ID" sz="1300" b="0" dirty="0" err="1"/>
              <a:t>diberikan</a:t>
            </a:r>
            <a:r>
              <a:rPr lang="en-ID" sz="1300" b="0" dirty="0"/>
              <a:t>.</a:t>
            </a:r>
          </a:p>
          <a:p>
            <a:pPr algn="l" fontAlgn="base"/>
            <a:r>
              <a:rPr lang="en-ID" sz="1300" b="0" dirty="0"/>
              <a:t>5. </a:t>
            </a:r>
            <a:r>
              <a:rPr lang="en-ID" sz="1300" b="0" dirty="0" err="1"/>
              <a:t>appVersion</a:t>
            </a:r>
            <a:r>
              <a:rPr lang="en-ID" sz="1300" b="0" dirty="0"/>
              <a:t>: </a:t>
            </a:r>
            <a:r>
              <a:rPr lang="en-ID" sz="1300" b="0" dirty="0" err="1"/>
              <a:t>Versi</a:t>
            </a:r>
            <a:r>
              <a:rPr lang="en-ID" sz="1300" b="0" dirty="0"/>
              <a:t> </a:t>
            </a:r>
            <a:r>
              <a:rPr lang="en-ID" sz="1300" b="0" dirty="0" err="1"/>
              <a:t>aplikasi</a:t>
            </a:r>
            <a:r>
              <a:rPr lang="en-ID" sz="1300" b="0" dirty="0"/>
              <a:t> </a:t>
            </a:r>
            <a:r>
              <a:rPr lang="en-ID" sz="1300" b="0" dirty="0" err="1"/>
              <a:t>Gojek</a:t>
            </a:r>
            <a:r>
              <a:rPr lang="en-ID" sz="1300" b="0" dirty="0"/>
              <a:t> yang </a:t>
            </a:r>
            <a:r>
              <a:rPr lang="en-ID" sz="1300" b="0" dirty="0" err="1"/>
              <a:t>digunakan</a:t>
            </a:r>
            <a:r>
              <a:rPr lang="en-ID" sz="1300" b="0" dirty="0"/>
              <a:t> oleh </a:t>
            </a:r>
            <a:r>
              <a:rPr lang="en-ID" sz="1300" b="0" dirty="0" err="1"/>
              <a:t>pengguna</a:t>
            </a:r>
            <a:r>
              <a:rPr lang="en-ID" sz="1300" b="0" dirty="0"/>
              <a:t> </a:t>
            </a:r>
            <a:r>
              <a:rPr lang="en-ID" sz="1300" b="0" dirty="0" err="1"/>
              <a:t>saat</a:t>
            </a:r>
            <a:r>
              <a:rPr lang="en-ID" sz="1300" b="0" dirty="0"/>
              <a:t> </a:t>
            </a:r>
            <a:r>
              <a:rPr lang="en-ID" sz="1300" b="0" dirty="0" err="1"/>
              <a:t>memberikan</a:t>
            </a:r>
            <a:r>
              <a:rPr lang="en-ID" sz="1300" b="0" dirty="0"/>
              <a:t> </a:t>
            </a:r>
            <a:r>
              <a:rPr lang="en-ID" sz="1300" b="0" dirty="0" err="1"/>
              <a:t>ulasan</a:t>
            </a:r>
            <a:r>
              <a:rPr lang="en-ID" sz="1300" b="0" dirty="0"/>
              <a:t>. </a:t>
            </a:r>
            <a:r>
              <a:rPr lang="en-ID" sz="1300" b="0" dirty="0" err="1"/>
              <a:t>Informasi</a:t>
            </a:r>
            <a:r>
              <a:rPr lang="en-ID" sz="1300" b="0" dirty="0"/>
              <a:t> </a:t>
            </a:r>
            <a:r>
              <a:rPr lang="en-ID" sz="1300" b="0" dirty="0" err="1"/>
              <a:t>ini</a:t>
            </a:r>
            <a:r>
              <a:rPr lang="en-ID" sz="1300" b="0" dirty="0"/>
              <a:t> </a:t>
            </a:r>
            <a:r>
              <a:rPr lang="en-ID" sz="1300" b="0" dirty="0" err="1"/>
              <a:t>membantu</a:t>
            </a:r>
            <a:r>
              <a:rPr lang="en-ID" sz="1300" b="0" dirty="0"/>
              <a:t> </a:t>
            </a:r>
            <a:r>
              <a:rPr lang="en-ID" sz="1300" b="0" dirty="0" err="1"/>
              <a:t>dalam</a:t>
            </a:r>
            <a:r>
              <a:rPr lang="en-ID" sz="1300" b="0" dirty="0"/>
              <a:t> </a:t>
            </a:r>
            <a:r>
              <a:rPr lang="en-ID" sz="1300" b="0" dirty="0" err="1"/>
              <a:t>memahami</a:t>
            </a:r>
            <a:r>
              <a:rPr lang="en-ID" sz="1300" b="0" dirty="0"/>
              <a:t> </a:t>
            </a:r>
            <a:r>
              <a:rPr lang="en-ID" sz="1300" b="0" dirty="0" err="1"/>
              <a:t>konteks</a:t>
            </a:r>
            <a:r>
              <a:rPr lang="en-ID" sz="1300" b="0" dirty="0"/>
              <a:t> </a:t>
            </a:r>
            <a:r>
              <a:rPr lang="en-ID" sz="1300" b="0" dirty="0" err="1"/>
              <a:t>pembaruan</a:t>
            </a:r>
            <a:r>
              <a:rPr lang="en-ID" sz="1300" b="0" dirty="0"/>
              <a:t> </a:t>
            </a:r>
            <a:r>
              <a:rPr lang="en-ID" sz="1300" b="0" dirty="0" err="1"/>
              <a:t>aplikasi</a:t>
            </a:r>
            <a:r>
              <a:rPr lang="en-ID" sz="1300" b="0" dirty="0"/>
              <a:t> yang </a:t>
            </a:r>
            <a:r>
              <a:rPr lang="en-ID" sz="1300" b="0" dirty="0" err="1"/>
              <a:t>mungkin</a:t>
            </a:r>
            <a:r>
              <a:rPr lang="en-ID" sz="1300" b="0" dirty="0"/>
              <a:t> </a:t>
            </a:r>
            <a:r>
              <a:rPr lang="en-ID" sz="1300" b="0" dirty="0" err="1"/>
              <a:t>mempengaruhi</a:t>
            </a:r>
            <a:r>
              <a:rPr lang="en-ID" sz="1300" b="0" dirty="0"/>
              <a:t> </a:t>
            </a:r>
            <a:r>
              <a:rPr lang="en-ID" sz="1300" b="0" dirty="0" err="1"/>
              <a:t>pengalaman</a:t>
            </a:r>
            <a:r>
              <a:rPr lang="en-ID" sz="1300" b="0" dirty="0"/>
              <a:t> </a:t>
            </a:r>
            <a:r>
              <a:rPr lang="en-ID" sz="1300" b="0" dirty="0" err="1"/>
              <a:t>pengguna</a:t>
            </a:r>
            <a:r>
              <a:rPr lang="en-ID" sz="1300" b="0" dirty="0"/>
              <a:t>.</a:t>
            </a:r>
          </a:p>
          <a:p>
            <a:pPr algn="l"/>
            <a:endParaRPr lang="en-US" altLang="en-US" sz="1300" b="0" dirty="0"/>
          </a:p>
          <a:p>
            <a:pPr algn="l"/>
            <a:endParaRPr lang="en-US" altLang="en-US" sz="1300" b="0" dirty="0"/>
          </a:p>
        </p:txBody>
      </p:sp>
    </p:spTree>
    <p:extLst>
      <p:ext uri="{BB962C8B-B14F-4D97-AF65-F5344CB8AC3E}">
        <p14:creationId xmlns:p14="http://schemas.microsoft.com/office/powerpoint/2010/main" val="13757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080000" y="342701"/>
            <a:ext cx="698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PERSIAPAN DATA</a:t>
            </a:r>
          </a:p>
        </p:txBody>
      </p:sp>
      <p:sp>
        <p:nvSpPr>
          <p:cNvPr id="3" name="Google Shape;50;p12">
            <a:extLst>
              <a:ext uri="{FF2B5EF4-FFF2-40B4-BE49-F238E27FC236}">
                <a16:creationId xmlns:a16="http://schemas.microsoft.com/office/drawing/2014/main" id="{EDF8A093-4B3A-4295-BE1A-C02C330C799E}"/>
              </a:ext>
            </a:extLst>
          </p:cNvPr>
          <p:cNvSpPr txBox="1">
            <a:spLocks/>
          </p:cNvSpPr>
          <p:nvPr/>
        </p:nvSpPr>
        <p:spPr>
          <a:xfrm>
            <a:off x="119270" y="1103244"/>
            <a:ext cx="8885582" cy="56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en-US" sz="1400" b="0" dirty="0"/>
              <a:t>Dari dataset yang </a:t>
            </a:r>
            <a:r>
              <a:rPr lang="en-US" altLang="en-US" sz="1400" b="0" dirty="0" err="1"/>
              <a:t>saya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dapatkan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dari</a:t>
            </a:r>
            <a:r>
              <a:rPr lang="en-US" altLang="en-US" sz="1400" b="0" dirty="0"/>
              <a:t> Kaggle </a:t>
            </a:r>
            <a:r>
              <a:rPr lang="en-US" altLang="en-US" sz="1400" b="0" dirty="0" err="1"/>
              <a:t>saya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telah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melakukan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persiapan</a:t>
            </a:r>
            <a:r>
              <a:rPr lang="en-US" altLang="en-US" sz="1400" b="0" dirty="0"/>
              <a:t> data :</a:t>
            </a:r>
          </a:p>
        </p:txBody>
      </p:sp>
      <p:sp>
        <p:nvSpPr>
          <p:cNvPr id="5" name="Google Shape;50;p12">
            <a:extLst>
              <a:ext uri="{FF2B5EF4-FFF2-40B4-BE49-F238E27FC236}">
                <a16:creationId xmlns:a16="http://schemas.microsoft.com/office/drawing/2014/main" id="{FF6E8DB4-BE84-406B-ACFD-59F0131981BB}"/>
              </a:ext>
            </a:extLst>
          </p:cNvPr>
          <p:cNvSpPr txBox="1">
            <a:spLocks/>
          </p:cNvSpPr>
          <p:nvPr/>
        </p:nvSpPr>
        <p:spPr>
          <a:xfrm>
            <a:off x="129209" y="1577491"/>
            <a:ext cx="8885582" cy="76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en-US" sz="1200" b="0" dirty="0"/>
              <a:t>1. </a:t>
            </a:r>
            <a:r>
              <a:rPr lang="en-US" altLang="en-US" sz="1200" b="0" dirty="0" err="1"/>
              <a:t>Tokenisasi</a:t>
            </a:r>
            <a:endParaRPr lang="en-US" altLang="en-US" sz="1200" b="0" dirty="0"/>
          </a:p>
          <a:p>
            <a:pPr algn="l"/>
            <a:r>
              <a:rPr lang="en-US" altLang="en-US" sz="1200" b="0" dirty="0"/>
              <a:t>2. </a:t>
            </a:r>
            <a:r>
              <a:rPr lang="en-US" altLang="en-US" sz="1200" b="0" dirty="0" err="1"/>
              <a:t>Stopwords</a:t>
            </a:r>
            <a:endParaRPr lang="en-US" altLang="en-US" sz="1200" b="0" dirty="0"/>
          </a:p>
          <a:p>
            <a:pPr algn="l"/>
            <a:r>
              <a:rPr lang="en-US" altLang="en-US" sz="1200" b="0" dirty="0"/>
              <a:t>3. word </a:t>
            </a:r>
            <a:r>
              <a:rPr lang="en-US" altLang="en-US" sz="1200" b="0" dirty="0" err="1"/>
              <a:t>lematizer</a:t>
            </a:r>
            <a:endParaRPr lang="en-US" altLang="en-US" sz="1200" b="0" dirty="0"/>
          </a:p>
          <a:p>
            <a:pPr algn="l"/>
            <a:r>
              <a:rPr lang="en-US" altLang="en-US" sz="1200" b="0" dirty="0"/>
              <a:t>4. Data splitting</a:t>
            </a:r>
          </a:p>
          <a:p>
            <a:pPr algn="l"/>
            <a:r>
              <a:rPr lang="en-US" altLang="en-US" sz="1200" b="0" dirty="0"/>
              <a:t>5. </a:t>
            </a:r>
            <a:r>
              <a:rPr lang="en-US" altLang="en-US" sz="1200" b="0" dirty="0" err="1"/>
              <a:t>Extrasksi</a:t>
            </a:r>
            <a:r>
              <a:rPr lang="en-US" altLang="en-US" sz="1200" b="0" dirty="0"/>
              <a:t> TD_IDF</a:t>
            </a:r>
          </a:p>
          <a:p>
            <a:pPr algn="l"/>
            <a:r>
              <a:rPr lang="en-US" altLang="en-US" sz="1200" b="0" dirty="0"/>
              <a:t>6. </a:t>
            </a:r>
            <a:r>
              <a:rPr lang="en-US" altLang="en-US" sz="1200" b="0" dirty="0" err="1"/>
              <a:t>Edcoded</a:t>
            </a:r>
            <a:endParaRPr lang="en-US" altLang="en-US" sz="1200" b="0" dirty="0"/>
          </a:p>
          <a:p>
            <a:pPr algn="l"/>
            <a:r>
              <a:rPr lang="en-US" altLang="en-US" sz="1200" b="0" dirty="0"/>
              <a:t>7. lowercase</a:t>
            </a:r>
          </a:p>
        </p:txBody>
      </p:sp>
      <p:sp>
        <p:nvSpPr>
          <p:cNvPr id="6" name="Google Shape;50;p12">
            <a:extLst>
              <a:ext uri="{FF2B5EF4-FFF2-40B4-BE49-F238E27FC236}">
                <a16:creationId xmlns:a16="http://schemas.microsoft.com/office/drawing/2014/main" id="{24599B53-A717-43F7-A328-5FE51B8C0DE9}"/>
              </a:ext>
            </a:extLst>
          </p:cNvPr>
          <p:cNvSpPr txBox="1">
            <a:spLocks/>
          </p:cNvSpPr>
          <p:nvPr/>
        </p:nvSpPr>
        <p:spPr>
          <a:xfrm>
            <a:off x="119270" y="2455797"/>
            <a:ext cx="8885582" cy="104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en-US" sz="1400" b="0" dirty="0"/>
              <a:t>Labeling pada score :</a:t>
            </a:r>
          </a:p>
          <a:p>
            <a:pPr algn="just"/>
            <a:endParaRPr lang="en-US" altLang="en-US" sz="1400" b="0" dirty="0"/>
          </a:p>
          <a:p>
            <a:pPr algn="just"/>
            <a:r>
              <a:rPr lang="en-US" altLang="en-US" sz="1400" b="0" dirty="0"/>
              <a:t>1.Untuk score 1-2 di </a:t>
            </a:r>
            <a:r>
              <a:rPr lang="en-US" altLang="en-US" sz="1400" b="0" dirty="0" err="1"/>
              <a:t>labelkan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sebgai</a:t>
            </a:r>
            <a:r>
              <a:rPr lang="en-US" altLang="en-US" sz="1400" b="0" dirty="0"/>
              <a:t> sentiment </a:t>
            </a:r>
            <a:r>
              <a:rPr lang="en-US" altLang="en-US" sz="1400" b="0" dirty="0" err="1"/>
              <a:t>negatif</a:t>
            </a:r>
            <a:endParaRPr lang="en-US" altLang="en-US" sz="1400" b="0" dirty="0"/>
          </a:p>
          <a:p>
            <a:pPr algn="just"/>
            <a:r>
              <a:rPr lang="en-US" altLang="en-US" sz="1400" b="0" dirty="0"/>
              <a:t>2.Untuk score 3-5 di </a:t>
            </a:r>
            <a:r>
              <a:rPr lang="en-US" altLang="en-US" sz="1400" b="0" dirty="0" err="1"/>
              <a:t>labelkan</a:t>
            </a:r>
            <a:r>
              <a:rPr lang="en-US" altLang="en-US" sz="1400" b="0" dirty="0"/>
              <a:t> </a:t>
            </a:r>
            <a:r>
              <a:rPr lang="en-US" altLang="en-US" sz="1400" b="0" dirty="0" err="1"/>
              <a:t>sebagai</a:t>
            </a:r>
            <a:r>
              <a:rPr lang="en-US" altLang="en-US" sz="1400" b="0" dirty="0"/>
              <a:t> sentiment </a:t>
            </a:r>
            <a:r>
              <a:rPr lang="en-US" altLang="en-US" sz="1400" b="0" dirty="0" err="1"/>
              <a:t>positif</a:t>
            </a:r>
            <a:endParaRPr lang="en-US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86112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9452" y="1231500"/>
            <a:ext cx="3269974" cy="1675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MENGEKSPLOR DATA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89452" y="3144000"/>
            <a:ext cx="3269974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Apakah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hasil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sudah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cukup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baik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85289-7558-45A9-8FF3-BF54E67F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94510" y="863099"/>
            <a:ext cx="4490984" cy="34170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11700" y="672450"/>
            <a:ext cx="548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INTERAKSI PENGGUNA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724283" y="1355375"/>
            <a:ext cx="3323170" cy="30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dirty="0"/>
              <a:t>Mari </a:t>
            </a:r>
            <a:r>
              <a:rPr lang="en-US" sz="1500" dirty="0" err="1"/>
              <a:t>kita</a:t>
            </a:r>
            <a:r>
              <a:rPr lang="en-US" sz="1500" dirty="0"/>
              <a:t> </a:t>
            </a:r>
            <a:r>
              <a:rPr lang="en-US" sz="1500" dirty="0" err="1"/>
              <a:t>lihat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dirty="0" err="1"/>
              <a:t>interaksi</a:t>
            </a:r>
            <a:r>
              <a:rPr lang="en-US" sz="1500" dirty="0"/>
              <a:t> </a:t>
            </a:r>
            <a:r>
              <a:rPr lang="en-US" sz="1500" dirty="0" err="1"/>
              <a:t>pengguna</a:t>
            </a:r>
            <a:r>
              <a:rPr lang="en-US" sz="15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 dirty="0"/>
              <a:t>Dari </a:t>
            </a:r>
            <a:r>
              <a:rPr lang="en-US" sz="1500" dirty="0" err="1"/>
              <a:t>tren</a:t>
            </a:r>
            <a:r>
              <a:rPr lang="en-US" sz="1500" dirty="0"/>
              <a:t> </a:t>
            </a:r>
            <a:r>
              <a:rPr lang="en-US" sz="1500" dirty="0" err="1"/>
              <a:t>tersebut</a:t>
            </a:r>
            <a:r>
              <a:rPr lang="en-US" sz="1500" dirty="0"/>
              <a:t> </a:t>
            </a:r>
            <a:r>
              <a:rPr lang="en-US" sz="1500" dirty="0" err="1"/>
              <a:t>menunjukan</a:t>
            </a:r>
            <a:r>
              <a:rPr lang="en-US" sz="1500" dirty="0"/>
              <a:t> </a:t>
            </a:r>
            <a:r>
              <a:rPr lang="en-US" sz="1500" dirty="0" err="1"/>
              <a:t>bahwa</a:t>
            </a:r>
            <a:r>
              <a:rPr lang="en-US" sz="1500" dirty="0"/>
              <a:t> </a:t>
            </a:r>
            <a:r>
              <a:rPr lang="en-US" sz="1500" dirty="0" err="1"/>
              <a:t>interaksi</a:t>
            </a:r>
            <a:r>
              <a:rPr lang="en-US" sz="1500" dirty="0"/>
              <a:t> </a:t>
            </a:r>
            <a:r>
              <a:rPr lang="en-US" sz="1500" dirty="0" err="1"/>
              <a:t>pengguna</a:t>
            </a:r>
            <a:r>
              <a:rPr lang="en-US" sz="1500" dirty="0"/>
              <a:t> </a:t>
            </a:r>
            <a:r>
              <a:rPr lang="en-US" sz="1500" dirty="0" err="1"/>
              <a:t>mengalami</a:t>
            </a:r>
            <a:r>
              <a:rPr lang="en-US" sz="1500" dirty="0"/>
              <a:t> </a:t>
            </a:r>
            <a:r>
              <a:rPr lang="en-US" sz="1500" dirty="0" err="1"/>
              <a:t>penurunan</a:t>
            </a:r>
            <a:r>
              <a:rPr lang="en-US" sz="1500" dirty="0"/>
              <a:t> trend, </a:t>
            </a:r>
            <a:r>
              <a:rPr lang="en-US" sz="1500" dirty="0" err="1"/>
              <a:t>ini</a:t>
            </a:r>
            <a:r>
              <a:rPr lang="en-US" sz="1500" dirty="0"/>
              <a:t> </a:t>
            </a:r>
            <a:r>
              <a:rPr lang="en-US" sz="1500" dirty="0" err="1"/>
              <a:t>akan</a:t>
            </a:r>
            <a:r>
              <a:rPr lang="en-US" sz="1500" dirty="0"/>
              <a:t> </a:t>
            </a:r>
            <a:r>
              <a:rPr lang="en-US" sz="1500" dirty="0" err="1"/>
              <a:t>berpengaruh</a:t>
            </a:r>
            <a:r>
              <a:rPr lang="en-US" sz="1500" dirty="0"/>
              <a:t> </a:t>
            </a:r>
            <a:r>
              <a:rPr lang="en-US" sz="1500" dirty="0" err="1"/>
              <a:t>terhadap</a:t>
            </a:r>
            <a:r>
              <a:rPr lang="en-US" sz="1500" dirty="0"/>
              <a:t> </a:t>
            </a:r>
            <a:r>
              <a:rPr lang="en-US" sz="1500" b="1" dirty="0" err="1"/>
              <a:t>kepercayaan</a:t>
            </a:r>
            <a:r>
              <a:rPr lang="en-US" sz="1500" b="1" dirty="0"/>
              <a:t>, </a:t>
            </a:r>
            <a:r>
              <a:rPr lang="en-US" sz="1500" b="1" dirty="0" err="1"/>
              <a:t>reputasi</a:t>
            </a:r>
            <a:r>
              <a:rPr lang="en-US" sz="1500" b="1" dirty="0"/>
              <a:t>, </a:t>
            </a:r>
            <a:r>
              <a:rPr lang="en-US" sz="1500" b="1" dirty="0" err="1"/>
              <a:t>Kepuasan</a:t>
            </a:r>
            <a:r>
              <a:rPr lang="en-US" sz="1500" b="1" dirty="0"/>
              <a:t> </a:t>
            </a:r>
            <a:r>
              <a:rPr lang="en-US" sz="1500" b="1" dirty="0" err="1"/>
              <a:t>pelanggan</a:t>
            </a:r>
            <a:r>
              <a:rPr lang="en-US" sz="1500" b="1" dirty="0"/>
              <a:t>, dan </a:t>
            </a:r>
            <a:r>
              <a:rPr lang="en-US" sz="1500" b="1" dirty="0" err="1"/>
              <a:t>nilai</a:t>
            </a:r>
            <a:r>
              <a:rPr lang="en-US" sz="1500" b="1" dirty="0"/>
              <a:t> </a:t>
            </a:r>
            <a:r>
              <a:rPr lang="en-US" sz="1500" b="1" dirty="0" err="1"/>
              <a:t>perusahaan</a:t>
            </a:r>
            <a:endParaRPr lang="en-US" sz="1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4D4DA-5E33-4BFE-AAD7-293866D9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30" y="1518078"/>
            <a:ext cx="5484300" cy="27213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0801-EDFD-4C92-83F9-54E1EE96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880" y="454975"/>
            <a:ext cx="727024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KUALITAS LAYANAN YANG TIDAK KONSISTEN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E2148-4ABC-4D5E-8139-AD9DA48D9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06" y="1355375"/>
            <a:ext cx="4095038" cy="3046800"/>
          </a:xfrm>
        </p:spPr>
        <p:txBody>
          <a:bodyPr>
            <a:normAutofit fontScale="92500"/>
          </a:bodyPr>
          <a:lstStyle/>
          <a:p>
            <a:pPr marL="114300" indent="0" algn="just">
              <a:buNone/>
            </a:pPr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,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konsisten</a:t>
            </a:r>
            <a:r>
              <a:rPr lang="en-US" dirty="0"/>
              <a:t>, </a:t>
            </a:r>
            <a:r>
              <a:rPr lang="en-US" dirty="0" err="1"/>
              <a:t>penurunan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, </a:t>
            </a:r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reputasi</a:t>
            </a:r>
            <a:r>
              <a:rPr lang="en-US" dirty="0"/>
              <a:t>,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kepercayaan</a:t>
            </a:r>
            <a:r>
              <a:rPr lang="en-US" dirty="0"/>
              <a:t> </a:t>
            </a:r>
            <a:r>
              <a:rPr lang="en-US" dirty="0" err="1"/>
              <a:t>mitra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. </a:t>
            </a:r>
          </a:p>
          <a:p>
            <a:pPr marL="114300" indent="0">
              <a:buNone/>
            </a:pPr>
            <a:r>
              <a:rPr lang="en-US" dirty="0" err="1"/>
              <a:t>Tentu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kelangsungan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kedepannya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6ECAE-5CCD-4722-9732-5111DEBA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20544" y="1377521"/>
            <a:ext cx="4611756" cy="29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3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80D5-E7FF-4068-8713-AD438B02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72450"/>
            <a:ext cx="5293762" cy="851550"/>
          </a:xfrm>
        </p:spPr>
        <p:txBody>
          <a:bodyPr>
            <a:normAutofit fontScale="90000"/>
          </a:bodyPr>
          <a:lstStyle/>
          <a:p>
            <a:r>
              <a:rPr lang="en-US" dirty="0"/>
              <a:t>APAKAH GOJEK SUDAH TIDAK KOMPETITIF ?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1344A-88AA-42E7-ADAE-0FFDE9CF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0395"/>
            <a:ext cx="5032273" cy="2364978"/>
          </a:xfrm>
        </p:spPr>
        <p:txBody>
          <a:bodyPr>
            <a:normAutofit lnSpcReduction="10000"/>
          </a:bodyPr>
          <a:lstStyle/>
          <a:p>
            <a:pPr marL="114300" indent="0" algn="just">
              <a:buNone/>
            </a:pPr>
            <a:r>
              <a:rPr lang="en-ID" dirty="0" err="1"/>
              <a:t>Penurunan</a:t>
            </a:r>
            <a:r>
              <a:rPr lang="en-ID" dirty="0"/>
              <a:t> </a:t>
            </a:r>
            <a:r>
              <a:rPr lang="en-ID" dirty="0" err="1"/>
              <a:t>sentimen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dan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sentimen</a:t>
            </a:r>
            <a:r>
              <a:rPr lang="en-ID" dirty="0"/>
              <a:t> </a:t>
            </a:r>
            <a:r>
              <a:rPr lang="en-ID" dirty="0" err="1"/>
              <a:t>negatif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oleh:</a:t>
            </a:r>
          </a:p>
          <a:p>
            <a:pPr algn="just">
              <a:buAutoNum type="arabicPeriod"/>
            </a:pPr>
            <a:r>
              <a:rPr lang="en-ID" dirty="0" err="1"/>
              <a:t>Tren</a:t>
            </a:r>
            <a:r>
              <a:rPr lang="en-ID" dirty="0"/>
              <a:t> </a:t>
            </a:r>
            <a:r>
              <a:rPr lang="en-ID" dirty="0" err="1"/>
              <a:t>kompetitif</a:t>
            </a:r>
            <a:endParaRPr lang="en-ID" dirty="0"/>
          </a:p>
          <a:p>
            <a:pPr algn="just">
              <a:buAutoNum type="arabicPeriod"/>
            </a:pP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layanan</a:t>
            </a:r>
            <a:endParaRPr lang="en-ID" dirty="0"/>
          </a:p>
          <a:p>
            <a:pPr algn="just">
              <a:buAutoNum type="arabicPeriod"/>
            </a:pP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kebijakan</a:t>
            </a:r>
            <a:endParaRPr lang="en-ID" dirty="0"/>
          </a:p>
          <a:p>
            <a:pPr algn="just">
              <a:buAutoNum type="arabicPeriod"/>
            </a:pPr>
            <a:r>
              <a:rPr lang="en-ID" dirty="0" err="1"/>
              <a:t>Krisis</a:t>
            </a:r>
            <a:r>
              <a:rPr lang="en-ID" dirty="0"/>
              <a:t> </a:t>
            </a:r>
            <a:r>
              <a:rPr lang="en-ID" dirty="0" err="1"/>
              <a:t>reputasi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E21E2-D779-4DDA-9921-91081B693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462" y="1355375"/>
            <a:ext cx="3226838" cy="27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60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943</Words>
  <Application>Microsoft Office PowerPoint</Application>
  <PresentationFormat>On-screen Show (16:9)</PresentationFormat>
  <Paragraphs>126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Poppins Light</vt:lpstr>
      <vt:lpstr>Popins</vt:lpstr>
      <vt:lpstr>Arial</vt:lpstr>
      <vt:lpstr>Poppins</vt:lpstr>
      <vt:lpstr>Poppins SemiBold</vt:lpstr>
      <vt:lpstr>Simple Light</vt:lpstr>
      <vt:lpstr>OPTIMASI KEPUASAN PELANGGAN GOJEK</vt:lpstr>
      <vt:lpstr>PowerPoint Presentation</vt:lpstr>
      <vt:lpstr>LATAR BELAKANG</vt:lpstr>
      <vt:lpstr>DATASET</vt:lpstr>
      <vt:lpstr>PERSIAPAN DATA</vt:lpstr>
      <vt:lpstr>MENGEKSPLOR DATA</vt:lpstr>
      <vt:lpstr>INTERAKSI PENGGUNA</vt:lpstr>
      <vt:lpstr>KUALITAS LAYANAN YANG TIDAK KONSISTEN</vt:lpstr>
      <vt:lpstr>APAKAH GOJEK SUDAH TIDAK KOMPETITIF ?</vt:lpstr>
      <vt:lpstr>KUALITAS APLIKASI YANG STAGNAN </vt:lpstr>
      <vt:lpstr>WORDCLOUD</vt:lpstr>
      <vt:lpstr>PENERAAPAN METODE SVM</vt:lpstr>
      <vt:lpstr>HASIL METODE SVM</vt:lpstr>
      <vt:lpstr>TESTING</vt:lpstr>
      <vt:lpstr>REKOMENDASI BISNIS</vt:lpstr>
      <vt:lpstr>BEBERAPA TEMUAN YANG PERLU DI PERBAIKI</vt:lpstr>
      <vt:lpstr>MENERAPKAN SIKLUS PDCA</vt:lpstr>
      <vt:lpstr>MELAKUKAN PELATIHAN STAF UNTUK MENINGKATKAN KETERAMPILAN LAYANAN PELANGGAN</vt:lpstr>
      <vt:lpstr>MEMBANGUN PROGRAM PEMULIHAN REPUTASI  </vt:lpstr>
      <vt:lpstr>MENGEVALUASI DAMPAK PEMBARUAN APLIKASI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 analysis Aplikasi Gojek</dc:title>
  <dc:creator>imam edwin hasym</dc:creator>
  <cp:lastModifiedBy>imam edwin hasym</cp:lastModifiedBy>
  <cp:revision>64</cp:revision>
  <dcterms:modified xsi:type="dcterms:W3CDTF">2024-05-01T20:22:59Z</dcterms:modified>
</cp:coreProperties>
</file>